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7.xml" ContentType="application/vnd.openxmlformats-officedocument.drawingml.chartshapes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8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9.xml" ContentType="application/vnd.openxmlformats-officedocument.drawingml.chartshapes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0.xml" ContentType="application/vnd.openxmlformats-officedocument.drawingml.chartshapes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1.xml" ContentType="application/vnd.openxmlformats-officedocument.drawingml.chartshapes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2.xml" ContentType="application/vnd.openxmlformats-officedocument.drawingml.chartshapes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0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2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3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4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5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6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7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8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9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01" r:id="rId2"/>
  </p:sldMasterIdLst>
  <p:notesMasterIdLst>
    <p:notesMasterId r:id="rId24"/>
  </p:notesMasterIdLst>
  <p:sldIdLst>
    <p:sldId id="301" r:id="rId3"/>
    <p:sldId id="310" r:id="rId4"/>
    <p:sldId id="311" r:id="rId5"/>
    <p:sldId id="309" r:id="rId6"/>
    <p:sldId id="306" r:id="rId7"/>
    <p:sldId id="307" r:id="rId8"/>
    <p:sldId id="312" r:id="rId9"/>
    <p:sldId id="275" r:id="rId10"/>
    <p:sldId id="276" r:id="rId11"/>
    <p:sldId id="314" r:id="rId12"/>
    <p:sldId id="315" r:id="rId13"/>
    <p:sldId id="320" r:id="rId14"/>
    <p:sldId id="326" r:id="rId15"/>
    <p:sldId id="303" r:id="rId16"/>
    <p:sldId id="289" r:id="rId17"/>
    <p:sldId id="324" r:id="rId18"/>
    <p:sldId id="291" r:id="rId19"/>
    <p:sldId id="292" r:id="rId20"/>
    <p:sldId id="325" r:id="rId21"/>
    <p:sldId id="321" r:id="rId22"/>
    <p:sldId id="322" r:id="rId2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42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C97"/>
    <a:srgbClr val="4D4D4D"/>
    <a:srgbClr val="50B490"/>
    <a:srgbClr val="0CA0CF"/>
    <a:srgbClr val="145374"/>
    <a:srgbClr val="FFEA7F"/>
    <a:srgbClr val="FDA97B"/>
    <a:srgbClr val="FF9201"/>
    <a:srgbClr val="FF989B"/>
    <a:srgbClr val="653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85" autoAdjust="0"/>
    <p:restoredTop sz="95226" autoAdjust="0"/>
  </p:normalViewPr>
  <p:slideViewPr>
    <p:cSldViewPr snapToGrid="0">
      <p:cViewPr varScale="1">
        <p:scale>
          <a:sx n="70" d="100"/>
          <a:sy n="70" d="100"/>
        </p:scale>
        <p:origin x="1122" y="60"/>
      </p:cViewPr>
      <p:guideLst>
        <p:guide orient="horz" pos="777"/>
        <p:guide pos="42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8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68807034344313E-2"/>
          <c:y val="6.1646370691276674E-2"/>
          <c:w val="0.86006238593131135"/>
          <c:h val="0.8535898696082179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rgbClr val="4C8DCD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Sheet1!$B$2</c:f>
              <c:numCache>
                <c:formatCode>###0%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9-4FB4-8616-A2769BA7B4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F9B1A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C9-4FB4-8616-A2769BA7B4D1}"/>
              </c:ext>
            </c:extLst>
          </c:dPt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Sheet1!$C$2</c:f>
              <c:numCache>
                <c:formatCode>###0%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C9-4FB4-8616-A2769BA7B4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C3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2DA-4660-8887-46107A6D6640}"/>
              </c:ext>
            </c:extLst>
          </c:dPt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Sheet1!$D$2</c:f>
              <c:numCache>
                <c:formatCode>###0%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C9-4FB4-8616-A2769BA7B4D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58BF7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Sheet1!$E$2</c:f>
              <c:numCache>
                <c:formatCode>###0%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C9-4FB4-8616-A2769BA7B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462656"/>
        <c:axId val="131464192"/>
      </c:barChart>
      <c:catAx>
        <c:axId val="1314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464192"/>
        <c:crosses val="autoZero"/>
        <c:auto val="1"/>
        <c:lblAlgn val="ctr"/>
        <c:lblOffset val="100"/>
        <c:noMultiLvlLbl val="0"/>
      </c:catAx>
      <c:valAx>
        <c:axId val="131464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46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Africa</a:t>
            </a:r>
          </a:p>
        </c:rich>
      </c:tx>
      <c:layout>
        <c:manualLayout>
          <c:xMode val="edge"/>
          <c:yMode val="edge"/>
          <c:x val="0.41597397638151679"/>
          <c:y val="0.57470919324577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70962199312717"/>
          <c:y val="0.29207479593536567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8BF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75-4114-B037-49B5D1AAB774}"/>
              </c:ext>
            </c:extLst>
          </c:dPt>
          <c:dPt>
            <c:idx val="1"/>
            <c:bubble3D val="0"/>
            <c:spPr>
              <a:solidFill>
                <a:srgbClr val="FFC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75-4114-B037-49B5D1AAB774}"/>
              </c:ext>
            </c:extLst>
          </c:dPt>
          <c:dPt>
            <c:idx val="2"/>
            <c:bubble3D val="0"/>
            <c:spPr>
              <a:solidFill>
                <a:srgbClr val="F9B1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75-4114-B037-49B5D1AAB774}"/>
              </c:ext>
            </c:extLst>
          </c:dPt>
          <c:dPt>
            <c:idx val="3"/>
            <c:bubble3D val="0"/>
            <c:spPr>
              <a:solidFill>
                <a:srgbClr val="4C8D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75-4114-B037-49B5D1AAB77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B75-4114-B037-49B5D1AAB7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###0%</c:formatCode>
                <c:ptCount val="4"/>
                <c:pt idx="0">
                  <c:v>0.20454545454545456</c:v>
                </c:pt>
                <c:pt idx="1">
                  <c:v>0.29409090909090907</c:v>
                </c:pt>
                <c:pt idx="2">
                  <c:v>0.34227272727272728</c:v>
                </c:pt>
                <c:pt idx="3">
                  <c:v>7.2727272727272724E-2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75-4114-B037-49B5D1AAB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2"/>
        <c:holeSize val="66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70962199312717"/>
          <c:y val="0.29207479593536567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8BF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6D-4EAB-9B85-D1627DBBFD7B}"/>
              </c:ext>
            </c:extLst>
          </c:dPt>
          <c:dPt>
            <c:idx val="1"/>
            <c:bubble3D val="0"/>
            <c:spPr>
              <a:solidFill>
                <a:srgbClr val="FFC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6D-4EAB-9B85-D1627DBBFD7B}"/>
              </c:ext>
            </c:extLst>
          </c:dPt>
          <c:dPt>
            <c:idx val="2"/>
            <c:bubble3D val="0"/>
            <c:spPr>
              <a:solidFill>
                <a:srgbClr val="F9B1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6D-4EAB-9B85-D1627DBBFD7B}"/>
              </c:ext>
            </c:extLst>
          </c:dPt>
          <c:dPt>
            <c:idx val="3"/>
            <c:bubble3D val="0"/>
            <c:spPr>
              <a:solidFill>
                <a:srgbClr val="4C8D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6D-4EAB-9B85-D1627DBBFD7B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6D-4EAB-9B85-D1627DBBFD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###0%</c:formatCode>
                <c:ptCount val="4"/>
                <c:pt idx="0">
                  <c:v>0.48982581602671182</c:v>
                </c:pt>
                <c:pt idx="1">
                  <c:v>0.25892689292072679</c:v>
                </c:pt>
                <c:pt idx="2">
                  <c:v>0.16416837763092595</c:v>
                </c:pt>
                <c:pt idx="3">
                  <c:v>2.6754736344363258E-2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6D-4EAB-9B85-D1627DBBF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2"/>
        <c:holeSize val="66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70962199312717"/>
          <c:y val="0.29207479593536567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8BF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27-4153-A223-E54F7F57673A}"/>
              </c:ext>
            </c:extLst>
          </c:dPt>
          <c:dPt>
            <c:idx val="1"/>
            <c:bubble3D val="0"/>
            <c:spPr>
              <a:solidFill>
                <a:srgbClr val="FFC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27-4153-A223-E54F7F57673A}"/>
              </c:ext>
            </c:extLst>
          </c:dPt>
          <c:dPt>
            <c:idx val="2"/>
            <c:bubble3D val="0"/>
            <c:spPr>
              <a:solidFill>
                <a:srgbClr val="F9B1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27-4153-A223-E54F7F57673A}"/>
              </c:ext>
            </c:extLst>
          </c:dPt>
          <c:dPt>
            <c:idx val="3"/>
            <c:bubble3D val="0"/>
            <c:spPr>
              <a:solidFill>
                <a:srgbClr val="4C8D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27-4153-A223-E54F7F57673A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27-4153-A223-E54F7F5767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###0%</c:formatCode>
                <c:ptCount val="4"/>
                <c:pt idx="0">
                  <c:v>0.26392779836757635</c:v>
                </c:pt>
                <c:pt idx="1">
                  <c:v>0.45409965763613841</c:v>
                </c:pt>
                <c:pt idx="2">
                  <c:v>0.14384644273942693</c:v>
                </c:pt>
                <c:pt idx="3">
                  <c:v>3.2934920738037513E-2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27-4153-A223-E54F7F576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2"/>
        <c:holeSize val="66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40238972604277E-2"/>
          <c:y val="3.0696021408903877E-3"/>
          <c:w val="0.96870867394662241"/>
          <c:h val="0.69853293957902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Vive cómodamente</c:v>
                </c:pt>
              </c:strCache>
            </c:strRef>
          </c:tx>
          <c:spPr>
            <a:solidFill>
              <a:srgbClr val="58BF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146-4C41-B730-9C325673F9D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146-4C41-B730-9C325673F9DF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146-4C41-B730-9C325673F9DF}"/>
              </c:ext>
            </c:extLst>
          </c:dPt>
          <c:dLbls>
            <c:dLbl>
              <c:idx val="34"/>
              <c:layout>
                <c:manualLayout>
                  <c:x val="-1.0964216347311284E-16"/>
                  <c:y val="-1.22784085635615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A9-4033-A81D-5A0094405BA5}"/>
                </c:ext>
              </c:extLst>
            </c:dLbl>
            <c:dLbl>
              <c:idx val="35"/>
              <c:layout>
                <c:manualLayout>
                  <c:x val="-4.485413048266584E-3"/>
                  <c:y val="-9.20880642267116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A9-4033-A81D-5A0094405B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Hoja1!$A$2:$A$39</c:f>
              <c:strCache>
                <c:ptCount val="38"/>
                <c:pt idx="0">
                  <c:v>Finland</c:v>
                </c:pt>
                <c:pt idx="1">
                  <c:v>Republic of korea</c:v>
                </c:pt>
                <c:pt idx="2">
                  <c:v>Philippines</c:v>
                </c:pt>
                <c:pt idx="3">
                  <c:v>Hong Kong</c:v>
                </c:pt>
                <c:pt idx="4">
                  <c:v>Serbia</c:v>
                </c:pt>
                <c:pt idx="5">
                  <c:v>Japan</c:v>
                </c:pt>
                <c:pt idx="6">
                  <c:v>Croatia</c:v>
                </c:pt>
                <c:pt idx="7">
                  <c:v>Brazil</c:v>
                </c:pt>
                <c:pt idx="8">
                  <c:v>Malaysia</c:v>
                </c:pt>
                <c:pt idx="9">
                  <c:v>Lao PDR</c:v>
                </c:pt>
                <c:pt idx="10">
                  <c:v>Sweden</c:v>
                </c:pt>
                <c:pt idx="11">
                  <c:v>Germany</c:v>
                </c:pt>
                <c:pt idx="12">
                  <c:v>Greece</c:v>
                </c:pt>
                <c:pt idx="13">
                  <c:v>Argentina</c:v>
                </c:pt>
                <c:pt idx="14">
                  <c:v>Indonesia</c:v>
                </c:pt>
                <c:pt idx="15">
                  <c:v>Chile</c:v>
                </c:pt>
                <c:pt idx="16">
                  <c:v>The Netherlands</c:v>
                </c:pt>
                <c:pt idx="17">
                  <c:v>Canada</c:v>
                </c:pt>
                <c:pt idx="18">
                  <c:v>Spain</c:v>
                </c:pt>
                <c:pt idx="19">
                  <c:v>Turkey</c:v>
                </c:pt>
                <c:pt idx="20">
                  <c:v>Vietnam</c:v>
                </c:pt>
                <c:pt idx="21">
                  <c:v>Belgium</c:v>
                </c:pt>
                <c:pt idx="22">
                  <c:v>Mexico</c:v>
                </c:pt>
                <c:pt idx="23">
                  <c:v>Poland</c:v>
                </c:pt>
                <c:pt idx="24">
                  <c:v>France</c:v>
                </c:pt>
                <c:pt idx="25">
                  <c:v>India</c:v>
                </c:pt>
                <c:pt idx="26">
                  <c:v>USA</c:v>
                </c:pt>
                <c:pt idx="27">
                  <c:v>Slovenia</c:v>
                </c:pt>
                <c:pt idx="28">
                  <c:v>Peru</c:v>
                </c:pt>
                <c:pt idx="29">
                  <c:v>Italy</c:v>
                </c:pt>
                <c:pt idx="30">
                  <c:v>Pakistan</c:v>
                </c:pt>
                <c:pt idx="31">
                  <c:v>Ecuador</c:v>
                </c:pt>
                <c:pt idx="32">
                  <c:v>Paraguay</c:v>
                </c:pt>
                <c:pt idx="33">
                  <c:v>Republic of Ireland</c:v>
                </c:pt>
                <c:pt idx="34">
                  <c:v>Iran</c:v>
                </c:pt>
                <c:pt idx="35">
                  <c:v>Ivory Coast</c:v>
                </c:pt>
                <c:pt idx="36">
                  <c:v>Nigeria</c:v>
                </c:pt>
                <c:pt idx="37">
                  <c:v>Palestine</c:v>
                </c:pt>
              </c:strCache>
            </c:strRef>
          </c:cat>
          <c:val>
            <c:numRef>
              <c:f>Hoja1!$B$2:$B$39</c:f>
              <c:numCache>
                <c:formatCode>###0%</c:formatCode>
                <c:ptCount val="38"/>
                <c:pt idx="0">
                  <c:v>0.64344711082319994</c:v>
                </c:pt>
                <c:pt idx="1">
                  <c:v>0.64122742897448015</c:v>
                </c:pt>
                <c:pt idx="2">
                  <c:v>0.62064831740673021</c:v>
                </c:pt>
                <c:pt idx="3">
                  <c:v>0.60799999999999998</c:v>
                </c:pt>
                <c:pt idx="4">
                  <c:v>0.59682813870221607</c:v>
                </c:pt>
                <c:pt idx="5">
                  <c:v>0.57157423150573927</c:v>
                </c:pt>
                <c:pt idx="6">
                  <c:v>0.56840899860004412</c:v>
                </c:pt>
                <c:pt idx="7">
                  <c:v>0.53789587790909277</c:v>
                </c:pt>
                <c:pt idx="8">
                  <c:v>0.52839494863248859</c:v>
                </c:pt>
                <c:pt idx="9">
                  <c:v>0.52803207084305659</c:v>
                </c:pt>
                <c:pt idx="10">
                  <c:v>0.527035171560855</c:v>
                </c:pt>
                <c:pt idx="11">
                  <c:v>0.495</c:v>
                </c:pt>
                <c:pt idx="12">
                  <c:v>0.48199999999999998</c:v>
                </c:pt>
                <c:pt idx="13">
                  <c:v>0.43541906824291088</c:v>
                </c:pt>
                <c:pt idx="14">
                  <c:v>0.43</c:v>
                </c:pt>
                <c:pt idx="15">
                  <c:v>0.42485239500000188</c:v>
                </c:pt>
                <c:pt idx="16">
                  <c:v>0.40958651385647094</c:v>
                </c:pt>
                <c:pt idx="17">
                  <c:v>0.39992695198492162</c:v>
                </c:pt>
                <c:pt idx="18">
                  <c:v>0.38785667609414348</c:v>
                </c:pt>
                <c:pt idx="19">
                  <c:v>0.38767070173120965</c:v>
                </c:pt>
                <c:pt idx="20">
                  <c:v>0.37854266835346623</c:v>
                </c:pt>
                <c:pt idx="21">
                  <c:v>0.37251059745661264</c:v>
                </c:pt>
                <c:pt idx="22">
                  <c:v>0.33611610017960702</c:v>
                </c:pt>
                <c:pt idx="23">
                  <c:v>0.32820352910965056</c:v>
                </c:pt>
                <c:pt idx="24">
                  <c:v>0.31987506253284287</c:v>
                </c:pt>
                <c:pt idx="25">
                  <c:v>0.317</c:v>
                </c:pt>
                <c:pt idx="26">
                  <c:v>0.31416987791189732</c:v>
                </c:pt>
                <c:pt idx="27">
                  <c:v>0.31296059800620185</c:v>
                </c:pt>
                <c:pt idx="28">
                  <c:v>0.30250647915743334</c:v>
                </c:pt>
                <c:pt idx="29">
                  <c:v>0.29885708422586094</c:v>
                </c:pt>
                <c:pt idx="30">
                  <c:v>0.29441976167601785</c:v>
                </c:pt>
                <c:pt idx="31">
                  <c:v>0.27098769875320589</c:v>
                </c:pt>
                <c:pt idx="32">
                  <c:v>0.26253705896262197</c:v>
                </c:pt>
                <c:pt idx="33">
                  <c:v>0.25859721044169787</c:v>
                </c:pt>
                <c:pt idx="34">
                  <c:v>0.25368738640930344</c:v>
                </c:pt>
                <c:pt idx="35">
                  <c:v>0.23499999999999999</c:v>
                </c:pt>
                <c:pt idx="36">
                  <c:v>0.16800000000000001</c:v>
                </c:pt>
                <c:pt idx="37">
                  <c:v>0.15113871635610765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46-4C41-B730-9C325673F9D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FFC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Hoja1!$A$2:$A$39</c:f>
              <c:strCache>
                <c:ptCount val="38"/>
                <c:pt idx="0">
                  <c:v>Finland</c:v>
                </c:pt>
                <c:pt idx="1">
                  <c:v>Republic of korea</c:v>
                </c:pt>
                <c:pt idx="2">
                  <c:v>Philippines</c:v>
                </c:pt>
                <c:pt idx="3">
                  <c:v>Hong Kong</c:v>
                </c:pt>
                <c:pt idx="4">
                  <c:v>Serbia</c:v>
                </c:pt>
                <c:pt idx="5">
                  <c:v>Japan</c:v>
                </c:pt>
                <c:pt idx="6">
                  <c:v>Croatia</c:v>
                </c:pt>
                <c:pt idx="7">
                  <c:v>Brazil</c:v>
                </c:pt>
                <c:pt idx="8">
                  <c:v>Malaysia</c:v>
                </c:pt>
                <c:pt idx="9">
                  <c:v>Lao PDR</c:v>
                </c:pt>
                <c:pt idx="10">
                  <c:v>Sweden</c:v>
                </c:pt>
                <c:pt idx="11">
                  <c:v>Germany</c:v>
                </c:pt>
                <c:pt idx="12">
                  <c:v>Greece</c:v>
                </c:pt>
                <c:pt idx="13">
                  <c:v>Argentina</c:v>
                </c:pt>
                <c:pt idx="14">
                  <c:v>Indonesia</c:v>
                </c:pt>
                <c:pt idx="15">
                  <c:v>Chile</c:v>
                </c:pt>
                <c:pt idx="16">
                  <c:v>The Netherlands</c:v>
                </c:pt>
                <c:pt idx="17">
                  <c:v>Canada</c:v>
                </c:pt>
                <c:pt idx="18">
                  <c:v>Spain</c:v>
                </c:pt>
                <c:pt idx="19">
                  <c:v>Turkey</c:v>
                </c:pt>
                <c:pt idx="20">
                  <c:v>Vietnam</c:v>
                </c:pt>
                <c:pt idx="21">
                  <c:v>Belgium</c:v>
                </c:pt>
                <c:pt idx="22">
                  <c:v>Mexico</c:v>
                </c:pt>
                <c:pt idx="23">
                  <c:v>Poland</c:v>
                </c:pt>
                <c:pt idx="24">
                  <c:v>France</c:v>
                </c:pt>
                <c:pt idx="25">
                  <c:v>India</c:v>
                </c:pt>
                <c:pt idx="26">
                  <c:v>USA</c:v>
                </c:pt>
                <c:pt idx="27">
                  <c:v>Slovenia</c:v>
                </c:pt>
                <c:pt idx="28">
                  <c:v>Peru</c:v>
                </c:pt>
                <c:pt idx="29">
                  <c:v>Italy</c:v>
                </c:pt>
                <c:pt idx="30">
                  <c:v>Pakistan</c:v>
                </c:pt>
                <c:pt idx="31">
                  <c:v>Ecuador</c:v>
                </c:pt>
                <c:pt idx="32">
                  <c:v>Paraguay</c:v>
                </c:pt>
                <c:pt idx="33">
                  <c:v>Republic of Ireland</c:v>
                </c:pt>
                <c:pt idx="34">
                  <c:v>Iran</c:v>
                </c:pt>
                <c:pt idx="35">
                  <c:v>Ivory Coast</c:v>
                </c:pt>
                <c:pt idx="36">
                  <c:v>Nigeria</c:v>
                </c:pt>
                <c:pt idx="37">
                  <c:v>Palestine</c:v>
                </c:pt>
              </c:strCache>
            </c:strRef>
          </c:cat>
          <c:val>
            <c:numRef>
              <c:f>Hoja1!$C$2:$C$39</c:f>
              <c:numCache>
                <c:formatCode>###0%</c:formatCode>
                <c:ptCount val="38"/>
                <c:pt idx="0">
                  <c:v>0.15703339392308924</c:v>
                </c:pt>
                <c:pt idx="1">
                  <c:v>0.25244723744991321</c:v>
                </c:pt>
                <c:pt idx="2">
                  <c:v>0.19093173627305501</c:v>
                </c:pt>
                <c:pt idx="3">
                  <c:v>0.20800000000000002</c:v>
                </c:pt>
                <c:pt idx="4">
                  <c:v>0.27008836008332204</c:v>
                </c:pt>
                <c:pt idx="5">
                  <c:v>0.16696018024029102</c:v>
                </c:pt>
                <c:pt idx="6">
                  <c:v>0.25978052587951539</c:v>
                </c:pt>
                <c:pt idx="7">
                  <c:v>0.26931729236262891</c:v>
                </c:pt>
                <c:pt idx="8">
                  <c:v>0.31817574543827232</c:v>
                </c:pt>
                <c:pt idx="9">
                  <c:v>0.12267895251201701</c:v>
                </c:pt>
                <c:pt idx="10">
                  <c:v>0.23614387899357175</c:v>
                </c:pt>
                <c:pt idx="11">
                  <c:v>0.24299999999999999</c:v>
                </c:pt>
                <c:pt idx="12">
                  <c:v>0.316</c:v>
                </c:pt>
                <c:pt idx="13">
                  <c:v>0.34195345222681239</c:v>
                </c:pt>
                <c:pt idx="14">
                  <c:v>0.218</c:v>
                </c:pt>
                <c:pt idx="15">
                  <c:v>0.41256125400000199</c:v>
                </c:pt>
                <c:pt idx="16">
                  <c:v>0.27763403438473649</c:v>
                </c:pt>
                <c:pt idx="17">
                  <c:v>0.32334217620569411</c:v>
                </c:pt>
                <c:pt idx="18">
                  <c:v>0.36985993356138303</c:v>
                </c:pt>
                <c:pt idx="19">
                  <c:v>0.35441781922017318</c:v>
                </c:pt>
                <c:pt idx="20">
                  <c:v>0.45503149814461885</c:v>
                </c:pt>
                <c:pt idx="21">
                  <c:v>0.35075581860353711</c:v>
                </c:pt>
                <c:pt idx="22">
                  <c:v>0.49355376793564737</c:v>
                </c:pt>
                <c:pt idx="23">
                  <c:v>0.3520357257255109</c:v>
                </c:pt>
                <c:pt idx="24">
                  <c:v>0.43941503713636487</c:v>
                </c:pt>
                <c:pt idx="25">
                  <c:v>0.505</c:v>
                </c:pt>
                <c:pt idx="26">
                  <c:v>0.26256330474243628</c:v>
                </c:pt>
                <c:pt idx="27">
                  <c:v>0.47636545748830189</c:v>
                </c:pt>
                <c:pt idx="28">
                  <c:v>0.43753307464500296</c:v>
                </c:pt>
                <c:pt idx="29">
                  <c:v>0.39227671804562481</c:v>
                </c:pt>
                <c:pt idx="30">
                  <c:v>0.14813335483464557</c:v>
                </c:pt>
                <c:pt idx="31">
                  <c:v>0.50766498964366302</c:v>
                </c:pt>
                <c:pt idx="32">
                  <c:v>0.46059288841113433</c:v>
                </c:pt>
                <c:pt idx="33">
                  <c:v>0.49532833303577162</c:v>
                </c:pt>
                <c:pt idx="34">
                  <c:v>0.51856339385505734</c:v>
                </c:pt>
                <c:pt idx="35">
                  <c:v>0.23416666666666669</c:v>
                </c:pt>
                <c:pt idx="36">
                  <c:v>0.36599999999999999</c:v>
                </c:pt>
                <c:pt idx="37">
                  <c:v>0.42857142857142855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46-4C41-B730-9C325673F9D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Ni muy cómodo ni sufriendo</c:v>
                </c:pt>
              </c:strCache>
            </c:strRef>
          </c:tx>
          <c:spPr>
            <a:solidFill>
              <a:srgbClr val="F9B1A2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2.5599818040566735E-3"/>
                  <c:y val="3.06960214089038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1A-4C73-8AF7-5EA000D24B57}"/>
                </c:ext>
              </c:extLst>
            </c:dLbl>
            <c:dLbl>
              <c:idx val="15"/>
              <c:layout>
                <c:manualLayout>
                  <c:x val="2.1297311474354182E-3"/>
                  <c:y val="4.60440321133558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1A-4C73-8AF7-5EA000D24B57}"/>
                </c:ext>
              </c:extLst>
            </c:dLbl>
            <c:dLbl>
              <c:idx val="26"/>
              <c:layout>
                <c:manualLayout>
                  <c:x val="1.495137682755564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1A-4C73-8AF7-5EA000D24B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Hoja1!$A$2:$A$39</c:f>
              <c:strCache>
                <c:ptCount val="38"/>
                <c:pt idx="0">
                  <c:v>Finland</c:v>
                </c:pt>
                <c:pt idx="1">
                  <c:v>Republic of korea</c:v>
                </c:pt>
                <c:pt idx="2">
                  <c:v>Philippines</c:v>
                </c:pt>
                <c:pt idx="3">
                  <c:v>Hong Kong</c:v>
                </c:pt>
                <c:pt idx="4">
                  <c:v>Serbia</c:v>
                </c:pt>
                <c:pt idx="5">
                  <c:v>Japan</c:v>
                </c:pt>
                <c:pt idx="6">
                  <c:v>Croatia</c:v>
                </c:pt>
                <c:pt idx="7">
                  <c:v>Brazil</c:v>
                </c:pt>
                <c:pt idx="8">
                  <c:v>Malaysia</c:v>
                </c:pt>
                <c:pt idx="9">
                  <c:v>Lao PDR</c:v>
                </c:pt>
                <c:pt idx="10">
                  <c:v>Sweden</c:v>
                </c:pt>
                <c:pt idx="11">
                  <c:v>Germany</c:v>
                </c:pt>
                <c:pt idx="12">
                  <c:v>Greece</c:v>
                </c:pt>
                <c:pt idx="13">
                  <c:v>Argentina</c:v>
                </c:pt>
                <c:pt idx="14">
                  <c:v>Indonesia</c:v>
                </c:pt>
                <c:pt idx="15">
                  <c:v>Chile</c:v>
                </c:pt>
                <c:pt idx="16">
                  <c:v>The Netherlands</c:v>
                </c:pt>
                <c:pt idx="17">
                  <c:v>Canada</c:v>
                </c:pt>
                <c:pt idx="18">
                  <c:v>Spain</c:v>
                </c:pt>
                <c:pt idx="19">
                  <c:v>Turkey</c:v>
                </c:pt>
                <c:pt idx="20">
                  <c:v>Vietnam</c:v>
                </c:pt>
                <c:pt idx="21">
                  <c:v>Belgium</c:v>
                </c:pt>
                <c:pt idx="22">
                  <c:v>Mexico</c:v>
                </c:pt>
                <c:pt idx="23">
                  <c:v>Poland</c:v>
                </c:pt>
                <c:pt idx="24">
                  <c:v>France</c:v>
                </c:pt>
                <c:pt idx="25">
                  <c:v>India</c:v>
                </c:pt>
                <c:pt idx="26">
                  <c:v>USA</c:v>
                </c:pt>
                <c:pt idx="27">
                  <c:v>Slovenia</c:v>
                </c:pt>
                <c:pt idx="28">
                  <c:v>Peru</c:v>
                </c:pt>
                <c:pt idx="29">
                  <c:v>Italy</c:v>
                </c:pt>
                <c:pt idx="30">
                  <c:v>Pakistan</c:v>
                </c:pt>
                <c:pt idx="31">
                  <c:v>Ecuador</c:v>
                </c:pt>
                <c:pt idx="32">
                  <c:v>Paraguay</c:v>
                </c:pt>
                <c:pt idx="33">
                  <c:v>Republic of Ireland</c:v>
                </c:pt>
                <c:pt idx="34">
                  <c:v>Iran</c:v>
                </c:pt>
                <c:pt idx="35">
                  <c:v>Ivory Coast</c:v>
                </c:pt>
                <c:pt idx="36">
                  <c:v>Nigeria</c:v>
                </c:pt>
                <c:pt idx="37">
                  <c:v>Palestine</c:v>
                </c:pt>
              </c:strCache>
            </c:strRef>
          </c:cat>
          <c:val>
            <c:numRef>
              <c:f>Hoja1!$D$2:$D$39</c:f>
              <c:numCache>
                <c:formatCode>###0%</c:formatCode>
                <c:ptCount val="38"/>
                <c:pt idx="0">
                  <c:v>0.11961183335207631</c:v>
                </c:pt>
                <c:pt idx="1">
                  <c:v>8.3705350385481728E-2</c:v>
                </c:pt>
                <c:pt idx="2">
                  <c:v>0.1185250258998964</c:v>
                </c:pt>
                <c:pt idx="3">
                  <c:v>0.114</c:v>
                </c:pt>
                <c:pt idx="4">
                  <c:v>8.3521350055866764E-2</c:v>
                </c:pt>
                <c:pt idx="5">
                  <c:v>0.11983761201291904</c:v>
                </c:pt>
                <c:pt idx="6">
                  <c:v>0.10660742446134501</c:v>
                </c:pt>
                <c:pt idx="7">
                  <c:v>0.10913873695168952</c:v>
                </c:pt>
                <c:pt idx="8">
                  <c:v>0.12737092345170695</c:v>
                </c:pt>
                <c:pt idx="9">
                  <c:v>0.22114521629869041</c:v>
                </c:pt>
                <c:pt idx="10">
                  <c:v>0.17565155813412719</c:v>
                </c:pt>
                <c:pt idx="11">
                  <c:v>0.16200000000000001</c:v>
                </c:pt>
                <c:pt idx="12">
                  <c:v>0.114</c:v>
                </c:pt>
                <c:pt idx="13">
                  <c:v>0.11216774933904597</c:v>
                </c:pt>
                <c:pt idx="14">
                  <c:v>0.23899999999999999</c:v>
                </c:pt>
                <c:pt idx="15">
                  <c:v>5.2624277000000282E-2</c:v>
                </c:pt>
                <c:pt idx="16">
                  <c:v>0.16995126396443797</c:v>
                </c:pt>
                <c:pt idx="17">
                  <c:v>0.17628679027655977</c:v>
                </c:pt>
                <c:pt idx="18">
                  <c:v>0.15540906212467148</c:v>
                </c:pt>
                <c:pt idx="19">
                  <c:v>0.16776960511857361</c:v>
                </c:pt>
                <c:pt idx="20">
                  <c:v>0.15021134485205895</c:v>
                </c:pt>
                <c:pt idx="21">
                  <c:v>0.13778693113652782</c:v>
                </c:pt>
                <c:pt idx="22">
                  <c:v>0.15156145621242401</c:v>
                </c:pt>
                <c:pt idx="23">
                  <c:v>0.18243997383781543</c:v>
                </c:pt>
                <c:pt idx="24">
                  <c:v>0.11830141719587915</c:v>
                </c:pt>
                <c:pt idx="25">
                  <c:v>0.14299999999999999</c:v>
                </c:pt>
                <c:pt idx="26">
                  <c:v>0.27386668887039867</c:v>
                </c:pt>
                <c:pt idx="27">
                  <c:v>0.12887114726402757</c:v>
                </c:pt>
                <c:pt idx="28">
                  <c:v>0.18337092637815858</c:v>
                </c:pt>
                <c:pt idx="29">
                  <c:v>0.11551658089705857</c:v>
                </c:pt>
                <c:pt idx="30">
                  <c:v>0.3301979624181911</c:v>
                </c:pt>
                <c:pt idx="31">
                  <c:v>0.14666686653464142</c:v>
                </c:pt>
                <c:pt idx="32">
                  <c:v>6.0758566644151225E-2</c:v>
                </c:pt>
                <c:pt idx="33">
                  <c:v>0.1413673982217474</c:v>
                </c:pt>
                <c:pt idx="34">
                  <c:v>9.7812460636887408E-2</c:v>
                </c:pt>
                <c:pt idx="35">
                  <c:v>0.30166666666666669</c:v>
                </c:pt>
                <c:pt idx="36">
                  <c:v>0.39100000000000001</c:v>
                </c:pt>
                <c:pt idx="37">
                  <c:v>0.21325051759834365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46-4C41-B730-9C325673F9D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Sufre para llegar a fin de mes</c:v>
                </c:pt>
              </c:strCache>
            </c:strRef>
          </c:tx>
          <c:spPr>
            <a:solidFill>
              <a:srgbClr val="4C8DCD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F3-4AD6-B02C-D9A7788E257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F3-4AD6-B02C-D9A7788E257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0F3-4AD6-B02C-D9A7788E257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0F3-4AD6-B02C-D9A7788E257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0F3-4AD6-B02C-D9A7788E257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F3-4AD6-B02C-D9A7788E257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F3-4AD6-B02C-D9A7788E257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F3-4AD6-B02C-D9A7788E257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0F3-4AD6-B02C-D9A7788E257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F3-4AD6-B02C-D9A7788E257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0F3-4AD6-B02C-D9A7788E257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0F3-4AD6-B02C-D9A7788E257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F3-4AD6-B02C-D9A7788E257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F3-4AD6-B02C-D9A7788E257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0F3-4AD6-B02C-D9A7788E257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F3-4AD6-B02C-D9A7788E257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0F3-4AD6-B02C-D9A7788E257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0F3-4AD6-B02C-D9A7788E257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0F3-4AD6-B02C-D9A7788E257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0F3-4AD6-B02C-D9A7788E257C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0F3-4AD6-B02C-D9A7788E257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F3-4AD6-B02C-D9A7788E257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0F3-4AD6-B02C-D9A7788E257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0F3-4AD6-B02C-D9A7788E257C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0F3-4AD6-B02C-D9A7788E257C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0F3-4AD6-B02C-D9A7788E257C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0F3-4AD6-B02C-D9A7788E257C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0F3-4AD6-B02C-D9A7788E257C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0F3-4AD6-B02C-D9A7788E257C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F3-4AD6-B02C-D9A7788E257C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0F3-4AD6-B02C-D9A7788E257C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0F3-4AD6-B02C-D9A7788E25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Hoja1!$A$2:$A$39</c:f>
              <c:strCache>
                <c:ptCount val="38"/>
                <c:pt idx="0">
                  <c:v>Finland</c:v>
                </c:pt>
                <c:pt idx="1">
                  <c:v>Republic of korea</c:v>
                </c:pt>
                <c:pt idx="2">
                  <c:v>Philippines</c:v>
                </c:pt>
                <c:pt idx="3">
                  <c:v>Hong Kong</c:v>
                </c:pt>
                <c:pt idx="4">
                  <c:v>Serbia</c:v>
                </c:pt>
                <c:pt idx="5">
                  <c:v>Japan</c:v>
                </c:pt>
                <c:pt idx="6">
                  <c:v>Croatia</c:v>
                </c:pt>
                <c:pt idx="7">
                  <c:v>Brazil</c:v>
                </c:pt>
                <c:pt idx="8">
                  <c:v>Malaysia</c:v>
                </c:pt>
                <c:pt idx="9">
                  <c:v>Lao PDR</c:v>
                </c:pt>
                <c:pt idx="10">
                  <c:v>Sweden</c:v>
                </c:pt>
                <c:pt idx="11">
                  <c:v>Germany</c:v>
                </c:pt>
                <c:pt idx="12">
                  <c:v>Greece</c:v>
                </c:pt>
                <c:pt idx="13">
                  <c:v>Argentina</c:v>
                </c:pt>
                <c:pt idx="14">
                  <c:v>Indonesia</c:v>
                </c:pt>
                <c:pt idx="15">
                  <c:v>Chile</c:v>
                </c:pt>
                <c:pt idx="16">
                  <c:v>The Netherlands</c:v>
                </c:pt>
                <c:pt idx="17">
                  <c:v>Canada</c:v>
                </c:pt>
                <c:pt idx="18">
                  <c:v>Spain</c:v>
                </c:pt>
                <c:pt idx="19">
                  <c:v>Turkey</c:v>
                </c:pt>
                <c:pt idx="20">
                  <c:v>Vietnam</c:v>
                </c:pt>
                <c:pt idx="21">
                  <c:v>Belgium</c:v>
                </c:pt>
                <c:pt idx="22">
                  <c:v>Mexico</c:v>
                </c:pt>
                <c:pt idx="23">
                  <c:v>Poland</c:v>
                </c:pt>
                <c:pt idx="24">
                  <c:v>France</c:v>
                </c:pt>
                <c:pt idx="25">
                  <c:v>India</c:v>
                </c:pt>
                <c:pt idx="26">
                  <c:v>USA</c:v>
                </c:pt>
                <c:pt idx="27">
                  <c:v>Slovenia</c:v>
                </c:pt>
                <c:pt idx="28">
                  <c:v>Peru</c:v>
                </c:pt>
                <c:pt idx="29">
                  <c:v>Italy</c:v>
                </c:pt>
                <c:pt idx="30">
                  <c:v>Pakistan</c:v>
                </c:pt>
                <c:pt idx="31">
                  <c:v>Ecuador</c:v>
                </c:pt>
                <c:pt idx="32">
                  <c:v>Paraguay</c:v>
                </c:pt>
                <c:pt idx="33">
                  <c:v>Republic of Ireland</c:v>
                </c:pt>
                <c:pt idx="34">
                  <c:v>Iran</c:v>
                </c:pt>
                <c:pt idx="35">
                  <c:v>Ivory Coast</c:v>
                </c:pt>
                <c:pt idx="36">
                  <c:v>Nigeria</c:v>
                </c:pt>
                <c:pt idx="37">
                  <c:v>Palestine</c:v>
                </c:pt>
              </c:strCache>
            </c:strRef>
          </c:cat>
          <c:val>
            <c:numRef>
              <c:f>Hoja1!$E$2:$E$39</c:f>
              <c:numCache>
                <c:formatCode>###0%</c:formatCode>
                <c:ptCount val="38"/>
                <c:pt idx="0">
                  <c:v>1.4648309214979989E-2</c:v>
                </c:pt>
                <c:pt idx="1">
                  <c:v>8.3970920270803155E-3</c:v>
                </c:pt>
                <c:pt idx="2">
                  <c:v>4.0053439786240867E-2</c:v>
                </c:pt>
                <c:pt idx="3">
                  <c:v>3.4000000000000002E-2</c:v>
                </c:pt>
                <c:pt idx="4">
                  <c:v>9.1686408393042429E-3</c:v>
                </c:pt>
                <c:pt idx="5">
                  <c:v>9.6050043691634779E-3</c:v>
                </c:pt>
                <c:pt idx="6">
                  <c:v>9.0737496588008792E-3</c:v>
                </c:pt>
                <c:pt idx="7">
                  <c:v>1.8128931971835974E-2</c:v>
                </c:pt>
                <c:pt idx="8">
                  <c:v>2.0094709500638248E-2</c:v>
                </c:pt>
                <c:pt idx="9">
                  <c:v>6.4720078182652421E-2</c:v>
                </c:pt>
                <c:pt idx="10">
                  <c:v>1.3555024062818081E-2</c:v>
                </c:pt>
                <c:pt idx="11">
                  <c:v>2.6000000000000002E-2</c:v>
                </c:pt>
                <c:pt idx="12">
                  <c:v>3.2000000000000001E-2</c:v>
                </c:pt>
                <c:pt idx="13">
                  <c:v>1.8448229671126019E-2</c:v>
                </c:pt>
                <c:pt idx="14">
                  <c:v>0.01</c:v>
                </c:pt>
                <c:pt idx="15">
                  <c:v>3.6951487000000172E-2</c:v>
                </c:pt>
                <c:pt idx="16">
                  <c:v>4.6200157245891625E-2</c:v>
                </c:pt>
                <c:pt idx="17">
                  <c:v>1.2995743879232597E-2</c:v>
                </c:pt>
                <c:pt idx="18">
                  <c:v>2.7122206432600701E-2</c:v>
                </c:pt>
                <c:pt idx="19">
                  <c:v>2.6758766608179087E-2</c:v>
                </c:pt>
                <c:pt idx="20">
                  <c:v>4.9533298660024375E-3</c:v>
                </c:pt>
                <c:pt idx="21">
                  <c:v>3.0972566584019957E-2</c:v>
                </c:pt>
                <c:pt idx="22">
                  <c:v>7.7702797300702982E-3</c:v>
                </c:pt>
                <c:pt idx="23">
                  <c:v>1.9300638430547381E-2</c:v>
                </c:pt>
                <c:pt idx="24">
                  <c:v>3.3601073190928955E-2</c:v>
                </c:pt>
                <c:pt idx="25">
                  <c:v>2.3E-2</c:v>
                </c:pt>
                <c:pt idx="26">
                  <c:v>1.0084910518841503E-2</c:v>
                </c:pt>
                <c:pt idx="27">
                  <c:v>2.4202972885317885E-2</c:v>
                </c:pt>
                <c:pt idx="28">
                  <c:v>4.4121674019167084E-2</c:v>
                </c:pt>
                <c:pt idx="29">
                  <c:v>0.12956916648334851</c:v>
                </c:pt>
                <c:pt idx="30">
                  <c:v>6.911275449589438E-2</c:v>
                </c:pt>
                <c:pt idx="31">
                  <c:v>4.723298333269401E-2</c:v>
                </c:pt>
                <c:pt idx="32">
                  <c:v>0.19273175989265581</c:v>
                </c:pt>
                <c:pt idx="33">
                  <c:v>3.8626256744458742E-2</c:v>
                </c:pt>
                <c:pt idx="34">
                  <c:v>3.107261606994681E-2</c:v>
                </c:pt>
                <c:pt idx="35">
                  <c:v>0.11333333333333333</c:v>
                </c:pt>
                <c:pt idx="36">
                  <c:v>2.4E-2</c:v>
                </c:pt>
                <c:pt idx="37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F3-4AD6-B02C-D9A7788E25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33226880"/>
        <c:axId val="133228416"/>
      </c:barChart>
      <c:catAx>
        <c:axId val="13322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33228416"/>
        <c:crosses val="autoZero"/>
        <c:auto val="1"/>
        <c:lblAlgn val="ctr"/>
        <c:lblOffset val="100"/>
        <c:noMultiLvlLbl val="0"/>
      </c:catAx>
      <c:valAx>
        <c:axId val="133228416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extTo"/>
        <c:crossAx val="133226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59321799399969E-3"/>
          <c:y val="0"/>
          <c:w val="0.95838909388088844"/>
          <c:h val="0.9630516988786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0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A17-410F-B305-E15F891C4B7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17-410F-B305-E15F891C4B70}"/>
              </c:ext>
            </c:extLst>
          </c:dPt>
          <c:dPt>
            <c:idx val="2"/>
            <c:invertIfNegative val="0"/>
            <c:bubble3D val="0"/>
            <c:spPr>
              <a:solidFill>
                <a:srgbClr val="50B4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A17-410F-B305-E15F891C4B70}"/>
              </c:ext>
            </c:extLst>
          </c:dPt>
          <c:dPt>
            <c:idx val="3"/>
            <c:invertIfNegative val="0"/>
            <c:bubble3D val="0"/>
            <c:spPr>
              <a:solidFill>
                <a:srgbClr val="FFEA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17-410F-B305-E15F891C4B70}"/>
              </c:ext>
            </c:extLst>
          </c:dPt>
          <c:dPt>
            <c:idx val="4"/>
            <c:invertIfNegative val="0"/>
            <c:bubble3D val="0"/>
            <c:spPr>
              <a:solidFill>
                <a:srgbClr val="FDA9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A17-410F-B305-E15F891C4B70}"/>
              </c:ext>
            </c:extLst>
          </c:dPt>
          <c:dPt>
            <c:idx val="5"/>
            <c:invertIfNegative val="0"/>
            <c:bubble3D val="0"/>
            <c:spPr>
              <a:solidFill>
                <a:srgbClr val="FF92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17-410F-B305-E15F891C4B70}"/>
              </c:ext>
            </c:extLst>
          </c:dPt>
          <c:dPt>
            <c:idx val="6"/>
            <c:invertIfNegative val="0"/>
            <c:bubble3D val="0"/>
            <c:spPr>
              <a:solidFill>
                <a:srgbClr val="FF98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A17-410F-B305-E15F891C4B70}"/>
              </c:ext>
            </c:extLst>
          </c:dPt>
          <c:dPt>
            <c:idx val="7"/>
            <c:invertIfNegative val="0"/>
            <c:bubble3D val="0"/>
            <c:spPr>
              <a:solidFill>
                <a:srgbClr val="653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A17-410F-B305-E15F891C4B70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A17-410F-B305-E15F891C4B7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50B49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A17-410F-B305-E15F891C4B7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EA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A17-410F-B305-E15F891C4B7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DA97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A17-410F-B305-E15F891C4B7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92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A17-410F-B305-E15F891C4B7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98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A17-410F-B305-E15F891C4B70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CBC1C0-0BF5-4AF5-A195-E6B8A616DCDA}" type="VALUE">
                      <a:rPr lang="en-US">
                        <a:solidFill>
                          <a:srgbClr val="653766"/>
                        </a:solidFill>
                      </a:rPr>
                      <a:pPr>
                        <a:defRPr b="1">
                          <a:solidFill>
                            <a:srgbClr val="7030A0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A17-410F-B305-E15F891C4B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CA0C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Do not know / no response</c:v>
                </c:pt>
                <c:pt idx="1">
                  <c:v>None of the above</c:v>
                </c:pt>
                <c:pt idx="2">
                  <c:v>Stop eating meat</c:v>
                </c:pt>
                <c:pt idx="3">
                  <c:v>Stop taking planes</c:v>
                </c:pt>
                <c:pt idx="4">
                  <c:v>Stop using a car</c:v>
                </c:pt>
                <c:pt idx="5">
                  <c:v>Only buy organic</c:v>
                </c:pt>
                <c:pt idx="6">
                  <c:v>Stop buying fast fashion</c:v>
                </c:pt>
                <c:pt idx="7">
                  <c:v>Recycling</c:v>
                </c:pt>
              </c:strCache>
            </c:strRef>
          </c:cat>
          <c:val>
            <c:numRef>
              <c:f>Hoja1!$B$2:$I$2</c:f>
              <c:numCache>
                <c:formatCode>###0%</c:formatCode>
                <c:ptCount val="8"/>
                <c:pt idx="0">
                  <c:v>7.9910900066926291E-2</c:v>
                </c:pt>
                <c:pt idx="1">
                  <c:v>0.11941078539235266</c:v>
                </c:pt>
                <c:pt idx="2">
                  <c:v>0.1208120208770616</c:v>
                </c:pt>
                <c:pt idx="3">
                  <c:v>0.16694048250109705</c:v>
                </c:pt>
                <c:pt idx="4">
                  <c:v>0.17490973330706397</c:v>
                </c:pt>
                <c:pt idx="5">
                  <c:v>0.22063466061292927</c:v>
                </c:pt>
                <c:pt idx="6">
                  <c:v>0.28570798066518133</c:v>
                </c:pt>
                <c:pt idx="7">
                  <c:v>0.63971660259793572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7-410F-B305-E15F891C4B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2"/>
        <c:axId val="600314384"/>
        <c:axId val="600318544"/>
      </c:barChart>
      <c:catAx>
        <c:axId val="600314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0318544"/>
        <c:crosses val="autoZero"/>
        <c:auto val="1"/>
        <c:lblAlgn val="ctr"/>
        <c:lblOffset val="100"/>
        <c:noMultiLvlLbl val="0"/>
      </c:catAx>
      <c:valAx>
        <c:axId val="600318544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60031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59321799399969E-3"/>
          <c:y val="0"/>
          <c:w val="0.95838909388088844"/>
          <c:h val="0.9630516988786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0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E7-446B-BE5F-A2C71610BCB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E7-446B-BE5F-A2C71610BCB5}"/>
              </c:ext>
            </c:extLst>
          </c:dPt>
          <c:dPt>
            <c:idx val="2"/>
            <c:invertIfNegative val="0"/>
            <c:bubble3D val="0"/>
            <c:spPr>
              <a:solidFill>
                <a:srgbClr val="50B4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E7-446B-BE5F-A2C71610BCB5}"/>
              </c:ext>
            </c:extLst>
          </c:dPt>
          <c:dPt>
            <c:idx val="3"/>
            <c:invertIfNegative val="0"/>
            <c:bubble3D val="0"/>
            <c:spPr>
              <a:solidFill>
                <a:srgbClr val="FFEA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E7-446B-BE5F-A2C71610BCB5}"/>
              </c:ext>
            </c:extLst>
          </c:dPt>
          <c:dPt>
            <c:idx val="4"/>
            <c:invertIfNegative val="0"/>
            <c:bubble3D val="0"/>
            <c:spPr>
              <a:solidFill>
                <a:srgbClr val="FDA9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E7-446B-BE5F-A2C71610BCB5}"/>
              </c:ext>
            </c:extLst>
          </c:dPt>
          <c:dPt>
            <c:idx val="5"/>
            <c:invertIfNegative val="0"/>
            <c:bubble3D val="0"/>
            <c:spPr>
              <a:solidFill>
                <a:srgbClr val="FF92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E7-446B-BE5F-A2C71610BCB5}"/>
              </c:ext>
            </c:extLst>
          </c:dPt>
          <c:dPt>
            <c:idx val="6"/>
            <c:invertIfNegative val="0"/>
            <c:bubble3D val="0"/>
            <c:spPr>
              <a:solidFill>
                <a:srgbClr val="FF98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DE7-446B-BE5F-A2C71610BCB5}"/>
              </c:ext>
            </c:extLst>
          </c:dPt>
          <c:dPt>
            <c:idx val="7"/>
            <c:invertIfNegative val="0"/>
            <c:bubble3D val="0"/>
            <c:spPr>
              <a:solidFill>
                <a:srgbClr val="653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DE7-446B-BE5F-A2C71610BCB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DE7-446B-BE5F-A2C71610BCB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50B49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DE7-446B-BE5F-A2C71610BCB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EA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DE7-446B-BE5F-A2C71610BCB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DA97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DE7-446B-BE5F-A2C71610BCB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92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DE7-446B-BE5F-A2C71610BCB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98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DE7-446B-BE5F-A2C71610BCB5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CBC1C0-0BF5-4AF5-A195-E6B8A616DCDA}" type="VALUE">
                      <a:rPr lang="en-US">
                        <a:solidFill>
                          <a:srgbClr val="653766"/>
                        </a:solidFill>
                      </a:rPr>
                      <a:pPr>
                        <a:defRPr b="1">
                          <a:solidFill>
                            <a:srgbClr val="7030A0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DE7-446B-BE5F-A2C71610BC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CA0C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Do not know / no response</c:v>
                </c:pt>
                <c:pt idx="1">
                  <c:v>None of the above</c:v>
                </c:pt>
                <c:pt idx="2">
                  <c:v>Stop eating meat</c:v>
                </c:pt>
                <c:pt idx="3">
                  <c:v>Stop taking planes</c:v>
                </c:pt>
                <c:pt idx="4">
                  <c:v>Stop using a car</c:v>
                </c:pt>
                <c:pt idx="5">
                  <c:v>Only buy organic</c:v>
                </c:pt>
                <c:pt idx="6">
                  <c:v>Stop buying fast fashion</c:v>
                </c:pt>
                <c:pt idx="7">
                  <c:v>Recycling</c:v>
                </c:pt>
              </c:strCache>
            </c:strRef>
          </c:cat>
          <c:val>
            <c:numRef>
              <c:f>Hoja1!$B$2:$I$2</c:f>
              <c:numCache>
                <c:formatCode>###0%</c:formatCode>
                <c:ptCount val="8"/>
                <c:pt idx="0">
                  <c:v>7.4395114415794453E-2</c:v>
                </c:pt>
                <c:pt idx="1">
                  <c:v>9.8817847275466525E-2</c:v>
                </c:pt>
                <c:pt idx="2">
                  <c:v>0.14666669956634881</c:v>
                </c:pt>
                <c:pt idx="3">
                  <c:v>0.16487537963688348</c:v>
                </c:pt>
                <c:pt idx="4">
                  <c:v>0.17693713031240293</c:v>
                </c:pt>
                <c:pt idx="5">
                  <c:v>0.23386892185211522</c:v>
                </c:pt>
                <c:pt idx="6">
                  <c:v>0.31513880032590458</c:v>
                </c:pt>
                <c:pt idx="7">
                  <c:v>0.67434237150254117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DE7-446B-BE5F-A2C71610BC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2"/>
        <c:axId val="600314384"/>
        <c:axId val="600318544"/>
      </c:barChart>
      <c:catAx>
        <c:axId val="600314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0318544"/>
        <c:crosses val="autoZero"/>
        <c:auto val="1"/>
        <c:lblAlgn val="ctr"/>
        <c:lblOffset val="100"/>
        <c:noMultiLvlLbl val="0"/>
      </c:catAx>
      <c:valAx>
        <c:axId val="600318544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60031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59321799399969E-3"/>
          <c:y val="0"/>
          <c:w val="0.95838909388088844"/>
          <c:h val="0.9630516988786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0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37-42B6-9208-CBC7B7912C2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37-42B6-9208-CBC7B7912C26}"/>
              </c:ext>
            </c:extLst>
          </c:dPt>
          <c:dPt>
            <c:idx val="2"/>
            <c:invertIfNegative val="0"/>
            <c:bubble3D val="0"/>
            <c:spPr>
              <a:solidFill>
                <a:srgbClr val="50B4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37-42B6-9208-CBC7B7912C26}"/>
              </c:ext>
            </c:extLst>
          </c:dPt>
          <c:dPt>
            <c:idx val="3"/>
            <c:invertIfNegative val="0"/>
            <c:bubble3D val="0"/>
            <c:spPr>
              <a:solidFill>
                <a:srgbClr val="FFEA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37-42B6-9208-CBC7B7912C26}"/>
              </c:ext>
            </c:extLst>
          </c:dPt>
          <c:dPt>
            <c:idx val="4"/>
            <c:invertIfNegative val="0"/>
            <c:bubble3D val="0"/>
            <c:spPr>
              <a:solidFill>
                <a:srgbClr val="FDA9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37-42B6-9208-CBC7B7912C26}"/>
              </c:ext>
            </c:extLst>
          </c:dPt>
          <c:dPt>
            <c:idx val="5"/>
            <c:invertIfNegative val="0"/>
            <c:bubble3D val="0"/>
            <c:spPr>
              <a:solidFill>
                <a:srgbClr val="FF92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C37-42B6-9208-CBC7B7912C26}"/>
              </c:ext>
            </c:extLst>
          </c:dPt>
          <c:dPt>
            <c:idx val="6"/>
            <c:invertIfNegative val="0"/>
            <c:bubble3D val="0"/>
            <c:spPr>
              <a:solidFill>
                <a:srgbClr val="FF98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C37-42B6-9208-CBC7B7912C26}"/>
              </c:ext>
            </c:extLst>
          </c:dPt>
          <c:dPt>
            <c:idx val="7"/>
            <c:invertIfNegative val="0"/>
            <c:bubble3D val="0"/>
            <c:spPr>
              <a:solidFill>
                <a:srgbClr val="653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C37-42B6-9208-CBC7B7912C26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C37-42B6-9208-CBC7B7912C2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50B49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C37-42B6-9208-CBC7B7912C2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EA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C37-42B6-9208-CBC7B7912C2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DA97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C37-42B6-9208-CBC7B7912C2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92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C37-42B6-9208-CBC7B7912C2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98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C37-42B6-9208-CBC7B7912C26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CBC1C0-0BF5-4AF5-A195-E6B8A616DCDA}" type="VALUE">
                      <a:rPr lang="en-US">
                        <a:solidFill>
                          <a:srgbClr val="653766"/>
                        </a:solidFill>
                      </a:rPr>
                      <a:pPr>
                        <a:defRPr b="1">
                          <a:solidFill>
                            <a:srgbClr val="7030A0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C37-42B6-9208-CBC7B7912C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CA0C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Do not know / no response</c:v>
                </c:pt>
                <c:pt idx="1">
                  <c:v>None of the above</c:v>
                </c:pt>
                <c:pt idx="2">
                  <c:v>Stop eating meat</c:v>
                </c:pt>
                <c:pt idx="3">
                  <c:v>Stop taking planes</c:v>
                </c:pt>
                <c:pt idx="4">
                  <c:v>Stop using a car</c:v>
                </c:pt>
                <c:pt idx="5">
                  <c:v>Only buy organic</c:v>
                </c:pt>
                <c:pt idx="6">
                  <c:v>Stop buying fast fashion</c:v>
                </c:pt>
                <c:pt idx="7">
                  <c:v>Recycling</c:v>
                </c:pt>
              </c:strCache>
            </c:strRef>
          </c:cat>
          <c:val>
            <c:numRef>
              <c:f>Hoja1!$B$2:$I$2</c:f>
              <c:numCache>
                <c:formatCode>###0%</c:formatCode>
                <c:ptCount val="8"/>
                <c:pt idx="0">
                  <c:v>5.013001529135621E-2</c:v>
                </c:pt>
                <c:pt idx="1">
                  <c:v>0.10383409881050629</c:v>
                </c:pt>
                <c:pt idx="2">
                  <c:v>0.14276782205668109</c:v>
                </c:pt>
                <c:pt idx="3">
                  <c:v>0.16864893409617562</c:v>
                </c:pt>
                <c:pt idx="4">
                  <c:v>0.18582309972192085</c:v>
                </c:pt>
                <c:pt idx="5">
                  <c:v>0.21997090255526319</c:v>
                </c:pt>
                <c:pt idx="6">
                  <c:v>0.34983511822248792</c:v>
                </c:pt>
                <c:pt idx="7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C37-42B6-9208-CBC7B7912C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2"/>
        <c:axId val="600314384"/>
        <c:axId val="600318544"/>
      </c:barChart>
      <c:catAx>
        <c:axId val="600314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0318544"/>
        <c:crosses val="autoZero"/>
        <c:auto val="1"/>
        <c:lblAlgn val="ctr"/>
        <c:lblOffset val="100"/>
        <c:noMultiLvlLbl val="0"/>
      </c:catAx>
      <c:valAx>
        <c:axId val="600318544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60031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59321799399969E-3"/>
          <c:y val="0"/>
          <c:w val="0.87394451379896354"/>
          <c:h val="0.9630516988786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0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37-42B6-9208-CBC7B7912C2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37-42B6-9208-CBC7B7912C26}"/>
              </c:ext>
            </c:extLst>
          </c:dPt>
          <c:dPt>
            <c:idx val="2"/>
            <c:invertIfNegative val="0"/>
            <c:bubble3D val="0"/>
            <c:spPr>
              <a:solidFill>
                <a:srgbClr val="50B4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37-42B6-9208-CBC7B7912C26}"/>
              </c:ext>
            </c:extLst>
          </c:dPt>
          <c:dPt>
            <c:idx val="3"/>
            <c:invertIfNegative val="0"/>
            <c:bubble3D val="0"/>
            <c:spPr>
              <a:solidFill>
                <a:srgbClr val="FFEA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37-42B6-9208-CBC7B7912C26}"/>
              </c:ext>
            </c:extLst>
          </c:dPt>
          <c:dPt>
            <c:idx val="4"/>
            <c:invertIfNegative val="0"/>
            <c:bubble3D val="0"/>
            <c:spPr>
              <a:solidFill>
                <a:srgbClr val="FDA9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37-42B6-9208-CBC7B7912C26}"/>
              </c:ext>
            </c:extLst>
          </c:dPt>
          <c:dPt>
            <c:idx val="5"/>
            <c:invertIfNegative val="0"/>
            <c:bubble3D val="0"/>
            <c:spPr>
              <a:solidFill>
                <a:srgbClr val="FF92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C37-42B6-9208-CBC7B7912C26}"/>
              </c:ext>
            </c:extLst>
          </c:dPt>
          <c:dPt>
            <c:idx val="6"/>
            <c:invertIfNegative val="0"/>
            <c:bubble3D val="0"/>
            <c:spPr>
              <a:solidFill>
                <a:srgbClr val="FF98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C37-42B6-9208-CBC7B7912C26}"/>
              </c:ext>
            </c:extLst>
          </c:dPt>
          <c:dPt>
            <c:idx val="7"/>
            <c:invertIfNegative val="0"/>
            <c:bubble3D val="0"/>
            <c:spPr>
              <a:solidFill>
                <a:srgbClr val="653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C37-42B6-9208-CBC7B7912C26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C37-42B6-9208-CBC7B7912C2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50B49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C37-42B6-9208-CBC7B7912C2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EA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C37-42B6-9208-CBC7B7912C2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DA97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C37-42B6-9208-CBC7B7912C2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2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C37-42B6-9208-CBC7B7912C2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8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C37-42B6-9208-CBC7B7912C26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CBC1C0-0BF5-4AF5-A195-E6B8A616DCDA}" type="VALUE">
                      <a:rPr lang="en-US" sz="1050">
                        <a:solidFill>
                          <a:srgbClr val="653766"/>
                        </a:solidFill>
                      </a:rPr>
                      <a:pPr>
                        <a:defRPr sz="1050" b="1">
                          <a:solidFill>
                            <a:srgbClr val="7030A0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C37-42B6-9208-CBC7B7912C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CA0C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Do not know / no response</c:v>
                </c:pt>
                <c:pt idx="1">
                  <c:v>None of the above</c:v>
                </c:pt>
                <c:pt idx="2">
                  <c:v>Stop eating meat</c:v>
                </c:pt>
                <c:pt idx="3">
                  <c:v>Stop taking planes</c:v>
                </c:pt>
                <c:pt idx="4">
                  <c:v>Stop using a car</c:v>
                </c:pt>
                <c:pt idx="5">
                  <c:v>Only buy organic</c:v>
                </c:pt>
                <c:pt idx="6">
                  <c:v>Stop buying fast fashion</c:v>
                </c:pt>
                <c:pt idx="7">
                  <c:v>Recycling</c:v>
                </c:pt>
              </c:strCache>
            </c:strRef>
          </c:cat>
          <c:val>
            <c:numRef>
              <c:f>Hoja1!$B$2:$I$2</c:f>
              <c:numCache>
                <c:formatCode>###0%</c:formatCode>
                <c:ptCount val="8"/>
                <c:pt idx="0">
                  <c:v>5.013001529135621E-2</c:v>
                </c:pt>
                <c:pt idx="1">
                  <c:v>0.10383409881050629</c:v>
                </c:pt>
                <c:pt idx="2">
                  <c:v>0.14276782205668109</c:v>
                </c:pt>
                <c:pt idx="3">
                  <c:v>0.16864893409617562</c:v>
                </c:pt>
                <c:pt idx="4">
                  <c:v>0.18582309972192085</c:v>
                </c:pt>
                <c:pt idx="5">
                  <c:v>0.21997090255526319</c:v>
                </c:pt>
                <c:pt idx="6">
                  <c:v>0.34983511822248792</c:v>
                </c:pt>
                <c:pt idx="7">
                  <c:v>0.70592129158939154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C37-42B6-9208-CBC7B7912C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2"/>
        <c:axId val="600314384"/>
        <c:axId val="600318544"/>
      </c:barChart>
      <c:catAx>
        <c:axId val="600314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0318544"/>
        <c:crosses val="autoZero"/>
        <c:auto val="1"/>
        <c:lblAlgn val="ctr"/>
        <c:lblOffset val="100"/>
        <c:noMultiLvlLbl val="0"/>
      </c:catAx>
      <c:valAx>
        <c:axId val="600318544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60031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59321799399969E-3"/>
          <c:y val="0"/>
          <c:w val="0.87394451379896354"/>
          <c:h val="0.9630516988786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0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4-41CD-9618-47CFAC177DA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4-41CD-9618-47CFAC177DA0}"/>
              </c:ext>
            </c:extLst>
          </c:dPt>
          <c:dPt>
            <c:idx val="2"/>
            <c:invertIfNegative val="0"/>
            <c:bubble3D val="0"/>
            <c:spPr>
              <a:solidFill>
                <a:srgbClr val="50B4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14-41CD-9618-47CFAC177DA0}"/>
              </c:ext>
            </c:extLst>
          </c:dPt>
          <c:dPt>
            <c:idx val="3"/>
            <c:invertIfNegative val="0"/>
            <c:bubble3D val="0"/>
            <c:spPr>
              <a:solidFill>
                <a:srgbClr val="FFEA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14-41CD-9618-47CFAC177DA0}"/>
              </c:ext>
            </c:extLst>
          </c:dPt>
          <c:dPt>
            <c:idx val="4"/>
            <c:invertIfNegative val="0"/>
            <c:bubble3D val="0"/>
            <c:spPr>
              <a:solidFill>
                <a:srgbClr val="FDA9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14-41CD-9618-47CFAC177DA0}"/>
              </c:ext>
            </c:extLst>
          </c:dPt>
          <c:dPt>
            <c:idx val="5"/>
            <c:invertIfNegative val="0"/>
            <c:bubble3D val="0"/>
            <c:spPr>
              <a:solidFill>
                <a:srgbClr val="FF92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14-41CD-9618-47CFAC177DA0}"/>
              </c:ext>
            </c:extLst>
          </c:dPt>
          <c:dPt>
            <c:idx val="6"/>
            <c:invertIfNegative val="0"/>
            <c:bubble3D val="0"/>
            <c:spPr>
              <a:solidFill>
                <a:srgbClr val="FF98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214-41CD-9618-47CFAC177DA0}"/>
              </c:ext>
            </c:extLst>
          </c:dPt>
          <c:dPt>
            <c:idx val="7"/>
            <c:invertIfNegative val="0"/>
            <c:bubble3D val="0"/>
            <c:spPr>
              <a:solidFill>
                <a:srgbClr val="653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214-41CD-9618-47CFAC177DA0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214-41CD-9618-47CFAC177DA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50B49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214-41CD-9618-47CFAC177DA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EA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214-41CD-9618-47CFAC177DA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DA97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214-41CD-9618-47CFAC177DA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2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214-41CD-9618-47CFAC177DA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8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214-41CD-9618-47CFAC177DA0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CBC1C0-0BF5-4AF5-A195-E6B8A616DCDA}" type="VALUE">
                      <a:rPr lang="en-US" sz="1050">
                        <a:solidFill>
                          <a:srgbClr val="653766"/>
                        </a:solidFill>
                      </a:rPr>
                      <a:pPr>
                        <a:defRPr sz="1050" b="1">
                          <a:solidFill>
                            <a:srgbClr val="7030A0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214-41CD-9618-47CFAC177D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CA0C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Do not know / no response</c:v>
                </c:pt>
                <c:pt idx="1">
                  <c:v>None of the above</c:v>
                </c:pt>
                <c:pt idx="2">
                  <c:v>Stop eating meat</c:v>
                </c:pt>
                <c:pt idx="3">
                  <c:v>Stop taking planes</c:v>
                </c:pt>
                <c:pt idx="4">
                  <c:v>Stop using a car</c:v>
                </c:pt>
                <c:pt idx="5">
                  <c:v>Only buy organic</c:v>
                </c:pt>
                <c:pt idx="6">
                  <c:v>Stop buying fast fashion</c:v>
                </c:pt>
                <c:pt idx="7">
                  <c:v>Recycling</c:v>
                </c:pt>
              </c:strCache>
            </c:strRef>
          </c:cat>
          <c:val>
            <c:numRef>
              <c:f>Hoja1!$B$2:$I$2</c:f>
              <c:numCache>
                <c:formatCode>###0%</c:formatCode>
                <c:ptCount val="8"/>
                <c:pt idx="0">
                  <c:v>3.7852593093714859E-2</c:v>
                </c:pt>
                <c:pt idx="1">
                  <c:v>8.1792854874658982E-2</c:v>
                </c:pt>
                <c:pt idx="2">
                  <c:v>0.1790364658556724</c:v>
                </c:pt>
                <c:pt idx="3">
                  <c:v>0.18716818525605425</c:v>
                </c:pt>
                <c:pt idx="4">
                  <c:v>0.22521857006809681</c:v>
                </c:pt>
                <c:pt idx="5">
                  <c:v>0.27921888905580061</c:v>
                </c:pt>
                <c:pt idx="6">
                  <c:v>0.36671739944005816</c:v>
                </c:pt>
                <c:pt idx="7">
                  <c:v>0.74576061162856366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214-41CD-9618-47CFAC177D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2"/>
        <c:axId val="600314384"/>
        <c:axId val="600318544"/>
      </c:barChart>
      <c:catAx>
        <c:axId val="600314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0318544"/>
        <c:crosses val="autoZero"/>
        <c:auto val="1"/>
        <c:lblAlgn val="ctr"/>
        <c:lblOffset val="100"/>
        <c:noMultiLvlLbl val="0"/>
      </c:catAx>
      <c:valAx>
        <c:axId val="600318544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60031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59321799399969E-3"/>
          <c:y val="0"/>
          <c:w val="0.95838909388088844"/>
          <c:h val="0.9630516988786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0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2-4002-AC38-B37DE97C86E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2-4002-AC38-B37DE97C86E5}"/>
              </c:ext>
            </c:extLst>
          </c:dPt>
          <c:dPt>
            <c:idx val="2"/>
            <c:invertIfNegative val="0"/>
            <c:bubble3D val="0"/>
            <c:spPr>
              <a:solidFill>
                <a:srgbClr val="50B4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12-4002-AC38-B37DE97C86E5}"/>
              </c:ext>
            </c:extLst>
          </c:dPt>
          <c:dPt>
            <c:idx val="3"/>
            <c:invertIfNegative val="0"/>
            <c:bubble3D val="0"/>
            <c:spPr>
              <a:solidFill>
                <a:srgbClr val="FFEA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12-4002-AC38-B37DE97C86E5}"/>
              </c:ext>
            </c:extLst>
          </c:dPt>
          <c:dPt>
            <c:idx val="4"/>
            <c:invertIfNegative val="0"/>
            <c:bubble3D val="0"/>
            <c:spPr>
              <a:solidFill>
                <a:srgbClr val="FDA9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12-4002-AC38-B37DE97C86E5}"/>
              </c:ext>
            </c:extLst>
          </c:dPt>
          <c:dPt>
            <c:idx val="5"/>
            <c:invertIfNegative val="0"/>
            <c:bubble3D val="0"/>
            <c:spPr>
              <a:solidFill>
                <a:srgbClr val="FF92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12-4002-AC38-B37DE97C86E5}"/>
              </c:ext>
            </c:extLst>
          </c:dPt>
          <c:dPt>
            <c:idx val="6"/>
            <c:invertIfNegative val="0"/>
            <c:bubble3D val="0"/>
            <c:spPr>
              <a:solidFill>
                <a:srgbClr val="FF98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212-4002-AC38-B37DE97C86E5}"/>
              </c:ext>
            </c:extLst>
          </c:dPt>
          <c:dPt>
            <c:idx val="7"/>
            <c:invertIfNegative val="0"/>
            <c:bubble3D val="0"/>
            <c:spPr>
              <a:solidFill>
                <a:srgbClr val="653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212-4002-AC38-B37DE97C86E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212-4002-AC38-B37DE97C86E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50B49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212-4002-AC38-B37DE97C86E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EA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212-4002-AC38-B37DE97C86E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DA97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212-4002-AC38-B37DE97C86E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2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212-4002-AC38-B37DE97C86E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8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212-4002-AC38-B37DE97C86E5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CBC1C0-0BF5-4AF5-A195-E6B8A616DCDA}" type="VALUE">
                      <a:rPr lang="en-US" sz="1050">
                        <a:solidFill>
                          <a:srgbClr val="653766"/>
                        </a:solidFill>
                      </a:rPr>
                      <a:pPr>
                        <a:defRPr sz="1050" b="1">
                          <a:solidFill>
                            <a:srgbClr val="7030A0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212-4002-AC38-B37DE97C86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CA0C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Do not know / no response</c:v>
                </c:pt>
                <c:pt idx="1">
                  <c:v>None of the above</c:v>
                </c:pt>
                <c:pt idx="2">
                  <c:v>Stop eating meat</c:v>
                </c:pt>
                <c:pt idx="3">
                  <c:v>Stop taking planes</c:v>
                </c:pt>
                <c:pt idx="4">
                  <c:v>Stop using a car</c:v>
                </c:pt>
                <c:pt idx="5">
                  <c:v>Only buy organic</c:v>
                </c:pt>
                <c:pt idx="6">
                  <c:v>Stop buying fast fashion</c:v>
                </c:pt>
                <c:pt idx="7">
                  <c:v>Recycling</c:v>
                </c:pt>
              </c:strCache>
            </c:strRef>
          </c:cat>
          <c:val>
            <c:numRef>
              <c:f>Hoja1!$B$2:$I$2</c:f>
              <c:numCache>
                <c:formatCode>###0%</c:formatCode>
                <c:ptCount val="8"/>
                <c:pt idx="0">
                  <c:v>0.14634643973343106</c:v>
                </c:pt>
                <c:pt idx="1">
                  <c:v>0.13088109852472332</c:v>
                </c:pt>
                <c:pt idx="2">
                  <c:v>8.3717951752770622E-2</c:v>
                </c:pt>
                <c:pt idx="3">
                  <c:v>0.13818823863775939</c:v>
                </c:pt>
                <c:pt idx="4">
                  <c:v>0.15891124821753314</c:v>
                </c:pt>
                <c:pt idx="5">
                  <c:v>0.25374984036516474</c:v>
                </c:pt>
                <c:pt idx="6">
                  <c:v>0.15845596990744565</c:v>
                </c:pt>
                <c:pt idx="7">
                  <c:v>0.50306875446948918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212-4002-AC38-B37DE97C86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2"/>
        <c:axId val="600314384"/>
        <c:axId val="600318544"/>
      </c:barChart>
      <c:catAx>
        <c:axId val="600314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0318544"/>
        <c:crosses val="autoZero"/>
        <c:auto val="1"/>
        <c:lblAlgn val="ctr"/>
        <c:lblOffset val="100"/>
        <c:noMultiLvlLbl val="0"/>
      </c:catAx>
      <c:valAx>
        <c:axId val="600318544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60031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rgbClr val="4C8DCD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Sheet1!$B$2</c:f>
              <c:numCache>
                <c:formatCode>###0%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B-493B-A647-27929F1F61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F9B1A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AB-493B-A647-27929F1F6149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Sheet1!$C$2</c:f>
              <c:numCache>
                <c:formatCode>###0%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AB-493B-A647-27929F1F61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C30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Sheet1!$D$2</c:f>
              <c:numCache>
                <c:formatCode>###0%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AB-493B-A647-27929F1F61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58BF7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Sheet1!$E$2</c:f>
              <c:numCache>
                <c:formatCode>###0%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AB-493B-A647-27929F1F6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946560"/>
        <c:axId val="128948096"/>
      </c:barChart>
      <c:catAx>
        <c:axId val="12894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48096"/>
        <c:crosses val="autoZero"/>
        <c:auto val="1"/>
        <c:lblAlgn val="ctr"/>
        <c:lblOffset val="100"/>
        <c:noMultiLvlLbl val="0"/>
      </c:catAx>
      <c:valAx>
        <c:axId val="128948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94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59723605156874E-3"/>
          <c:y val="0"/>
          <c:w val="0.86690747737759022"/>
          <c:h val="0.9630516988786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0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4B-46D7-9AF9-5EE4413E03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4B-46D7-9AF9-5EE4413E039C}"/>
              </c:ext>
            </c:extLst>
          </c:dPt>
          <c:dPt>
            <c:idx val="2"/>
            <c:invertIfNegative val="0"/>
            <c:bubble3D val="0"/>
            <c:spPr>
              <a:solidFill>
                <a:srgbClr val="50B4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4B-46D7-9AF9-5EE4413E039C}"/>
              </c:ext>
            </c:extLst>
          </c:dPt>
          <c:dPt>
            <c:idx val="3"/>
            <c:invertIfNegative val="0"/>
            <c:bubble3D val="0"/>
            <c:spPr>
              <a:solidFill>
                <a:srgbClr val="FFEA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4B-46D7-9AF9-5EE4413E039C}"/>
              </c:ext>
            </c:extLst>
          </c:dPt>
          <c:dPt>
            <c:idx val="4"/>
            <c:invertIfNegative val="0"/>
            <c:bubble3D val="0"/>
            <c:spPr>
              <a:solidFill>
                <a:srgbClr val="FDA9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44B-46D7-9AF9-5EE4413E039C}"/>
              </c:ext>
            </c:extLst>
          </c:dPt>
          <c:dPt>
            <c:idx val="5"/>
            <c:invertIfNegative val="0"/>
            <c:bubble3D val="0"/>
            <c:spPr>
              <a:solidFill>
                <a:srgbClr val="FF92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44B-46D7-9AF9-5EE4413E039C}"/>
              </c:ext>
            </c:extLst>
          </c:dPt>
          <c:dPt>
            <c:idx val="6"/>
            <c:invertIfNegative val="0"/>
            <c:bubble3D val="0"/>
            <c:spPr>
              <a:solidFill>
                <a:srgbClr val="FF98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44B-46D7-9AF9-5EE4413E039C}"/>
              </c:ext>
            </c:extLst>
          </c:dPt>
          <c:dPt>
            <c:idx val="7"/>
            <c:invertIfNegative val="0"/>
            <c:bubble3D val="0"/>
            <c:spPr>
              <a:solidFill>
                <a:srgbClr val="653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44B-46D7-9AF9-5EE4413E039C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44B-46D7-9AF9-5EE4413E039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50B49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44B-46D7-9AF9-5EE4413E039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EA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44B-46D7-9AF9-5EE4413E039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DA97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44B-46D7-9AF9-5EE4413E039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2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44B-46D7-9AF9-5EE4413E039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8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44B-46D7-9AF9-5EE4413E039C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CBC1C0-0BF5-4AF5-A195-E6B8A616DCDA}" type="VALUE">
                      <a:rPr lang="en-US" sz="1050">
                        <a:solidFill>
                          <a:srgbClr val="653766"/>
                        </a:solidFill>
                      </a:rPr>
                      <a:pPr>
                        <a:defRPr sz="1050" b="1">
                          <a:solidFill>
                            <a:srgbClr val="7030A0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44B-46D7-9AF9-5EE4413E0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CA0C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Do not know / no response</c:v>
                </c:pt>
                <c:pt idx="1">
                  <c:v>None of the above</c:v>
                </c:pt>
                <c:pt idx="2">
                  <c:v>Stop eating meat</c:v>
                </c:pt>
                <c:pt idx="3">
                  <c:v>Stop taking planes</c:v>
                </c:pt>
                <c:pt idx="4">
                  <c:v>Stop using a car</c:v>
                </c:pt>
                <c:pt idx="5">
                  <c:v>Only buy organic</c:v>
                </c:pt>
                <c:pt idx="6">
                  <c:v>Stop buying fast fashion</c:v>
                </c:pt>
                <c:pt idx="7">
                  <c:v>Recycling</c:v>
                </c:pt>
              </c:strCache>
            </c:strRef>
          </c:cat>
          <c:val>
            <c:numRef>
              <c:f>Hoja1!$B$2:$I$2</c:f>
              <c:numCache>
                <c:formatCode>###0%</c:formatCode>
                <c:ptCount val="8"/>
                <c:pt idx="0">
                  <c:v>8.552008216490517E-2</c:v>
                </c:pt>
                <c:pt idx="1">
                  <c:v>0.1325855811931666</c:v>
                </c:pt>
                <c:pt idx="2">
                  <c:v>0.10201535490233996</c:v>
                </c:pt>
                <c:pt idx="3">
                  <c:v>0.17855804890521937</c:v>
                </c:pt>
                <c:pt idx="4">
                  <c:v>0.16081611916501573</c:v>
                </c:pt>
                <c:pt idx="5">
                  <c:v>0.21348132699180999</c:v>
                </c:pt>
                <c:pt idx="6">
                  <c:v>0.25031003234440086</c:v>
                </c:pt>
                <c:pt idx="7">
                  <c:v>0.61626549526821051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44B-46D7-9AF9-5EE4413E03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2"/>
        <c:axId val="600314384"/>
        <c:axId val="600318544"/>
      </c:barChart>
      <c:catAx>
        <c:axId val="600314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0318544"/>
        <c:crosses val="autoZero"/>
        <c:auto val="1"/>
        <c:lblAlgn val="ctr"/>
        <c:lblOffset val="100"/>
        <c:noMultiLvlLbl val="0"/>
      </c:catAx>
      <c:valAx>
        <c:axId val="600318544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60031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59321799399969E-3"/>
          <c:y val="0"/>
          <c:w val="0.52728253496839061"/>
          <c:h val="0.9630516988786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0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C0-4B51-9DF4-DFE47E6A5D1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C0-4B51-9DF4-DFE47E6A5D12}"/>
              </c:ext>
            </c:extLst>
          </c:dPt>
          <c:dPt>
            <c:idx val="2"/>
            <c:invertIfNegative val="0"/>
            <c:bubble3D val="0"/>
            <c:spPr>
              <a:solidFill>
                <a:srgbClr val="50B4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C0-4B51-9DF4-DFE47E6A5D12}"/>
              </c:ext>
            </c:extLst>
          </c:dPt>
          <c:dPt>
            <c:idx val="3"/>
            <c:invertIfNegative val="0"/>
            <c:bubble3D val="0"/>
            <c:spPr>
              <a:solidFill>
                <a:srgbClr val="FFEA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C0-4B51-9DF4-DFE47E6A5D12}"/>
              </c:ext>
            </c:extLst>
          </c:dPt>
          <c:dPt>
            <c:idx val="4"/>
            <c:invertIfNegative val="0"/>
            <c:bubble3D val="0"/>
            <c:spPr>
              <a:solidFill>
                <a:srgbClr val="FDA9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C0-4B51-9DF4-DFE47E6A5D12}"/>
              </c:ext>
            </c:extLst>
          </c:dPt>
          <c:dPt>
            <c:idx val="5"/>
            <c:invertIfNegative val="0"/>
            <c:bubble3D val="0"/>
            <c:spPr>
              <a:solidFill>
                <a:srgbClr val="FF92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C0-4B51-9DF4-DFE47E6A5D12}"/>
              </c:ext>
            </c:extLst>
          </c:dPt>
          <c:dPt>
            <c:idx val="6"/>
            <c:invertIfNegative val="0"/>
            <c:bubble3D val="0"/>
            <c:spPr>
              <a:solidFill>
                <a:srgbClr val="FF98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AC0-4B51-9DF4-DFE47E6A5D12}"/>
              </c:ext>
            </c:extLst>
          </c:dPt>
          <c:dPt>
            <c:idx val="7"/>
            <c:invertIfNegative val="0"/>
            <c:bubble3D val="0"/>
            <c:spPr>
              <a:solidFill>
                <a:srgbClr val="653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AC0-4B51-9DF4-DFE47E6A5D12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AC0-4B51-9DF4-DFE47E6A5D1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50B49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AC0-4B51-9DF4-DFE47E6A5D1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EA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AC0-4B51-9DF4-DFE47E6A5D1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DA97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AC0-4B51-9DF4-DFE47E6A5D1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2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AC0-4B51-9DF4-DFE47E6A5D1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8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AC0-4B51-9DF4-DFE47E6A5D12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CBC1C0-0BF5-4AF5-A195-E6B8A616DCDA}" type="VALUE">
                      <a:rPr lang="en-US" sz="1050">
                        <a:solidFill>
                          <a:srgbClr val="653766"/>
                        </a:solidFill>
                      </a:rPr>
                      <a:pPr>
                        <a:defRPr sz="1050" b="1">
                          <a:solidFill>
                            <a:srgbClr val="7030A0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EAC0-4B51-9DF4-DFE47E6A5D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CA0C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Do not know / no response</c:v>
                </c:pt>
                <c:pt idx="1">
                  <c:v>None of the above</c:v>
                </c:pt>
                <c:pt idx="2">
                  <c:v>Stop eating meat</c:v>
                </c:pt>
                <c:pt idx="3">
                  <c:v>Stop taking planes</c:v>
                </c:pt>
                <c:pt idx="4">
                  <c:v>Stop using a car</c:v>
                </c:pt>
                <c:pt idx="5">
                  <c:v>Only buy organic</c:v>
                </c:pt>
                <c:pt idx="6">
                  <c:v>Stop buying fast fashion</c:v>
                </c:pt>
                <c:pt idx="7">
                  <c:v>Recycling</c:v>
                </c:pt>
              </c:strCache>
            </c:strRef>
          </c:cat>
          <c:val>
            <c:numRef>
              <c:f>Hoja1!$B$2:$I$2</c:f>
              <c:numCache>
                <c:formatCode>###0%</c:formatCode>
                <c:ptCount val="8"/>
                <c:pt idx="0">
                  <c:v>0.23215492981939223</c:v>
                </c:pt>
                <c:pt idx="1">
                  <c:v>0.25084781992663457</c:v>
                </c:pt>
                <c:pt idx="2">
                  <c:v>4.6146502323725275E-2</c:v>
                </c:pt>
                <c:pt idx="3">
                  <c:v>7.7041729878110088E-2</c:v>
                </c:pt>
                <c:pt idx="4">
                  <c:v>0.1042143388977879</c:v>
                </c:pt>
                <c:pt idx="5">
                  <c:v>0.18206097711570457</c:v>
                </c:pt>
                <c:pt idx="6">
                  <c:v>8.0481922386519147E-2</c:v>
                </c:pt>
                <c:pt idx="7">
                  <c:v>0.28874303331519907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AC0-4B51-9DF4-DFE47E6A5D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2"/>
        <c:axId val="600314384"/>
        <c:axId val="600318544"/>
      </c:barChart>
      <c:catAx>
        <c:axId val="600314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0318544"/>
        <c:crosses val="autoZero"/>
        <c:auto val="1"/>
        <c:lblAlgn val="ctr"/>
        <c:lblOffset val="100"/>
        <c:noMultiLvlLbl val="0"/>
      </c:catAx>
      <c:valAx>
        <c:axId val="600318544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60031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Europe</a:t>
            </a:r>
          </a:p>
        </c:rich>
      </c:tx>
      <c:layout>
        <c:manualLayout>
          <c:xMode val="edge"/>
          <c:yMode val="edge"/>
          <c:x val="0.41806128293241696"/>
          <c:y val="0.5734549391970681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307870092518718"/>
          <c:y val="0.25658267366328513"/>
          <c:w val="0.73427229927504045"/>
          <c:h val="0.74341705252326828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92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59321799399969E-3"/>
          <c:y val="0"/>
          <c:w val="0.87394451379896354"/>
          <c:h val="0.9630516988786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0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0A-45B4-93F2-13BB9193F05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0A-45B4-93F2-13BB9193F052}"/>
              </c:ext>
            </c:extLst>
          </c:dPt>
          <c:dPt>
            <c:idx val="2"/>
            <c:invertIfNegative val="0"/>
            <c:bubble3D val="0"/>
            <c:spPr>
              <a:solidFill>
                <a:srgbClr val="50B4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0A-45B4-93F2-13BB9193F052}"/>
              </c:ext>
            </c:extLst>
          </c:dPt>
          <c:dPt>
            <c:idx val="3"/>
            <c:invertIfNegative val="0"/>
            <c:bubble3D val="0"/>
            <c:spPr>
              <a:solidFill>
                <a:srgbClr val="FFEA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0A-45B4-93F2-13BB9193F052}"/>
              </c:ext>
            </c:extLst>
          </c:dPt>
          <c:dPt>
            <c:idx val="4"/>
            <c:invertIfNegative val="0"/>
            <c:bubble3D val="0"/>
            <c:spPr>
              <a:solidFill>
                <a:srgbClr val="FDA9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00A-45B4-93F2-13BB9193F052}"/>
              </c:ext>
            </c:extLst>
          </c:dPt>
          <c:dPt>
            <c:idx val="5"/>
            <c:invertIfNegative val="0"/>
            <c:bubble3D val="0"/>
            <c:spPr>
              <a:solidFill>
                <a:srgbClr val="FF92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00A-45B4-93F2-13BB9193F052}"/>
              </c:ext>
            </c:extLst>
          </c:dPt>
          <c:dPt>
            <c:idx val="6"/>
            <c:invertIfNegative val="0"/>
            <c:bubble3D val="0"/>
            <c:spPr>
              <a:solidFill>
                <a:srgbClr val="FF98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00A-45B4-93F2-13BB9193F052}"/>
              </c:ext>
            </c:extLst>
          </c:dPt>
          <c:dPt>
            <c:idx val="7"/>
            <c:invertIfNegative val="0"/>
            <c:bubble3D val="0"/>
            <c:spPr>
              <a:solidFill>
                <a:srgbClr val="653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00A-45B4-93F2-13BB9193F052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00A-45B4-93F2-13BB9193F05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50B49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00A-45B4-93F2-13BB9193F05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EA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00A-45B4-93F2-13BB9193F05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DA97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00A-45B4-93F2-13BB9193F05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2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00A-45B4-93F2-13BB9193F05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8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00A-45B4-93F2-13BB9193F052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CBC1C0-0BF5-4AF5-A195-E6B8A616DCDA}" type="VALUE">
                      <a:rPr lang="en-US" sz="1050">
                        <a:solidFill>
                          <a:srgbClr val="653766"/>
                        </a:solidFill>
                      </a:rPr>
                      <a:pPr>
                        <a:defRPr sz="1050" b="1">
                          <a:solidFill>
                            <a:srgbClr val="7030A0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00A-45B4-93F2-13BB9193F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CA0C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Do not know / no response</c:v>
                </c:pt>
                <c:pt idx="1">
                  <c:v>None of the above</c:v>
                </c:pt>
                <c:pt idx="2">
                  <c:v>Stop eating meat</c:v>
                </c:pt>
                <c:pt idx="3">
                  <c:v>Stop taking planes</c:v>
                </c:pt>
                <c:pt idx="4">
                  <c:v>Stop using a car</c:v>
                </c:pt>
                <c:pt idx="5">
                  <c:v>Only buy organic</c:v>
                </c:pt>
                <c:pt idx="6">
                  <c:v>Stop buying fast fashion</c:v>
                </c:pt>
                <c:pt idx="7">
                  <c:v>Recycling</c:v>
                </c:pt>
              </c:strCache>
            </c:strRef>
          </c:cat>
          <c:val>
            <c:numRef>
              <c:f>Hoja1!$B$2:$I$2</c:f>
              <c:numCache>
                <c:formatCode>###0%</c:formatCode>
                <c:ptCount val="8"/>
                <c:pt idx="0">
                  <c:v>7.4204617331718251E-2</c:v>
                </c:pt>
                <c:pt idx="1">
                  <c:v>9.0932557540529646E-2</c:v>
                </c:pt>
                <c:pt idx="2">
                  <c:v>0.11271046509829268</c:v>
                </c:pt>
                <c:pt idx="3">
                  <c:v>0.11925270919802418</c:v>
                </c:pt>
                <c:pt idx="4">
                  <c:v>0.19649812595339072</c:v>
                </c:pt>
                <c:pt idx="5">
                  <c:v>0.23649479379198174</c:v>
                </c:pt>
                <c:pt idx="6">
                  <c:v>0.27725447478341986</c:v>
                </c:pt>
                <c:pt idx="7">
                  <c:v>0.66814294899146853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00A-45B4-93F2-13BB9193F0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2"/>
        <c:axId val="600314384"/>
        <c:axId val="600318544"/>
      </c:barChart>
      <c:catAx>
        <c:axId val="600314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0318544"/>
        <c:crosses val="autoZero"/>
        <c:auto val="1"/>
        <c:lblAlgn val="ctr"/>
        <c:lblOffset val="100"/>
        <c:noMultiLvlLbl val="0"/>
      </c:catAx>
      <c:valAx>
        <c:axId val="600318544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60031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59321799399969E-3"/>
          <c:y val="0"/>
          <c:w val="0.87394451379896354"/>
          <c:h val="0.9630516988786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0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03-47B3-A6C3-99D4EDD0A24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03-47B3-A6C3-99D4EDD0A240}"/>
              </c:ext>
            </c:extLst>
          </c:dPt>
          <c:dPt>
            <c:idx val="2"/>
            <c:invertIfNegative val="0"/>
            <c:bubble3D val="0"/>
            <c:spPr>
              <a:solidFill>
                <a:srgbClr val="50B4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03-47B3-A6C3-99D4EDD0A240}"/>
              </c:ext>
            </c:extLst>
          </c:dPt>
          <c:dPt>
            <c:idx val="3"/>
            <c:invertIfNegative val="0"/>
            <c:bubble3D val="0"/>
            <c:spPr>
              <a:solidFill>
                <a:srgbClr val="FFEA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03-47B3-A6C3-99D4EDD0A240}"/>
              </c:ext>
            </c:extLst>
          </c:dPt>
          <c:dPt>
            <c:idx val="4"/>
            <c:invertIfNegative val="0"/>
            <c:bubble3D val="0"/>
            <c:spPr>
              <a:solidFill>
                <a:srgbClr val="FDA9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B03-47B3-A6C3-99D4EDD0A240}"/>
              </c:ext>
            </c:extLst>
          </c:dPt>
          <c:dPt>
            <c:idx val="5"/>
            <c:invertIfNegative val="0"/>
            <c:bubble3D val="0"/>
            <c:spPr>
              <a:solidFill>
                <a:srgbClr val="FF92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B03-47B3-A6C3-99D4EDD0A240}"/>
              </c:ext>
            </c:extLst>
          </c:dPt>
          <c:dPt>
            <c:idx val="6"/>
            <c:invertIfNegative val="0"/>
            <c:bubble3D val="0"/>
            <c:spPr>
              <a:solidFill>
                <a:srgbClr val="FF98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B03-47B3-A6C3-99D4EDD0A240}"/>
              </c:ext>
            </c:extLst>
          </c:dPt>
          <c:dPt>
            <c:idx val="7"/>
            <c:invertIfNegative val="0"/>
            <c:bubble3D val="0"/>
            <c:spPr>
              <a:solidFill>
                <a:srgbClr val="653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B03-47B3-A6C3-99D4EDD0A240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B03-47B3-A6C3-99D4EDD0A24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50B49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B03-47B3-A6C3-99D4EDD0A24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EA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B03-47B3-A6C3-99D4EDD0A24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DA97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B03-47B3-A6C3-99D4EDD0A24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2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B03-47B3-A6C3-99D4EDD0A24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8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B03-47B3-A6C3-99D4EDD0A240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CBC1C0-0BF5-4AF5-A195-E6B8A616DCDA}" type="VALUE">
                      <a:rPr lang="en-US" sz="1050">
                        <a:solidFill>
                          <a:srgbClr val="653766"/>
                        </a:solidFill>
                      </a:rPr>
                      <a:pPr>
                        <a:defRPr sz="1050" b="1">
                          <a:solidFill>
                            <a:srgbClr val="7030A0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B03-47B3-A6C3-99D4EDD0A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CA0C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Do not know / no response</c:v>
                </c:pt>
                <c:pt idx="1">
                  <c:v>None of the above</c:v>
                </c:pt>
                <c:pt idx="2">
                  <c:v>Stop eating meat</c:v>
                </c:pt>
                <c:pt idx="3">
                  <c:v>Stop taking planes</c:v>
                </c:pt>
                <c:pt idx="4">
                  <c:v>Stop using a car</c:v>
                </c:pt>
                <c:pt idx="5">
                  <c:v>Only buy organic</c:v>
                </c:pt>
                <c:pt idx="6">
                  <c:v>Stop buying fast fashion</c:v>
                </c:pt>
                <c:pt idx="7">
                  <c:v>Recycling</c:v>
                </c:pt>
              </c:strCache>
            </c:strRef>
          </c:cat>
          <c:val>
            <c:numRef>
              <c:f>Hoja1!$B$2:$I$2</c:f>
              <c:numCache>
                <c:formatCode>###0%</c:formatCode>
                <c:ptCount val="8"/>
                <c:pt idx="0">
                  <c:v>0.19318181818181818</c:v>
                </c:pt>
                <c:pt idx="1">
                  <c:v>0</c:v>
                </c:pt>
                <c:pt idx="2">
                  <c:v>1.8181818181818181E-2</c:v>
                </c:pt>
                <c:pt idx="3">
                  <c:v>0.12954545454545455</c:v>
                </c:pt>
                <c:pt idx="4">
                  <c:v>0.15818181818181817</c:v>
                </c:pt>
                <c:pt idx="5">
                  <c:v>0.4231818181818181</c:v>
                </c:pt>
                <c:pt idx="6">
                  <c:v>3.6818181818181819E-2</c:v>
                </c:pt>
                <c:pt idx="7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B03-47B3-A6C3-99D4EDD0A2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2"/>
        <c:axId val="600314384"/>
        <c:axId val="600318544"/>
      </c:barChart>
      <c:catAx>
        <c:axId val="600314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0318544"/>
        <c:crosses val="autoZero"/>
        <c:auto val="1"/>
        <c:lblAlgn val="ctr"/>
        <c:lblOffset val="100"/>
        <c:noMultiLvlLbl val="0"/>
      </c:catAx>
      <c:valAx>
        <c:axId val="600318544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60031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59321799399969E-3"/>
          <c:y val="0"/>
          <c:w val="0.87394451379896354"/>
          <c:h val="0.9630516988786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0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0D-48A9-AE82-574686E2CCC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0D-48A9-AE82-574686E2CCC5}"/>
              </c:ext>
            </c:extLst>
          </c:dPt>
          <c:dPt>
            <c:idx val="2"/>
            <c:invertIfNegative val="0"/>
            <c:bubble3D val="0"/>
            <c:spPr>
              <a:solidFill>
                <a:srgbClr val="50B4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0D-48A9-AE82-574686E2CCC5}"/>
              </c:ext>
            </c:extLst>
          </c:dPt>
          <c:dPt>
            <c:idx val="3"/>
            <c:invertIfNegative val="0"/>
            <c:bubble3D val="0"/>
            <c:spPr>
              <a:solidFill>
                <a:srgbClr val="FFEA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0D-48A9-AE82-574686E2CCC5}"/>
              </c:ext>
            </c:extLst>
          </c:dPt>
          <c:dPt>
            <c:idx val="4"/>
            <c:invertIfNegative val="0"/>
            <c:bubble3D val="0"/>
            <c:spPr>
              <a:solidFill>
                <a:srgbClr val="FDA9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0D-48A9-AE82-574686E2CCC5}"/>
              </c:ext>
            </c:extLst>
          </c:dPt>
          <c:dPt>
            <c:idx val="5"/>
            <c:invertIfNegative val="0"/>
            <c:bubble3D val="0"/>
            <c:spPr>
              <a:solidFill>
                <a:srgbClr val="FF92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E0D-48A9-AE82-574686E2CCC5}"/>
              </c:ext>
            </c:extLst>
          </c:dPt>
          <c:dPt>
            <c:idx val="6"/>
            <c:invertIfNegative val="0"/>
            <c:bubble3D val="0"/>
            <c:spPr>
              <a:solidFill>
                <a:srgbClr val="FF98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E0D-48A9-AE82-574686E2CCC5}"/>
              </c:ext>
            </c:extLst>
          </c:dPt>
          <c:dPt>
            <c:idx val="7"/>
            <c:invertIfNegative val="0"/>
            <c:bubble3D val="0"/>
            <c:spPr>
              <a:solidFill>
                <a:srgbClr val="653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E0D-48A9-AE82-574686E2CCC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E0D-48A9-AE82-574686E2CCC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50B49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E0D-48A9-AE82-574686E2CCC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EA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E0D-48A9-AE82-574686E2CCC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DA97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E0D-48A9-AE82-574686E2CCC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2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E0D-48A9-AE82-574686E2CCC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8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E0D-48A9-AE82-574686E2CCC5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CBC1C0-0BF5-4AF5-A195-E6B8A616DCDA}" type="VALUE">
                      <a:rPr lang="en-US" sz="1050">
                        <a:solidFill>
                          <a:srgbClr val="653766"/>
                        </a:solidFill>
                      </a:rPr>
                      <a:pPr>
                        <a:defRPr sz="1050" b="1">
                          <a:solidFill>
                            <a:srgbClr val="7030A0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E0D-48A9-AE82-574686E2CC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CA0C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Do not know / no response</c:v>
                </c:pt>
                <c:pt idx="1">
                  <c:v>None of the above</c:v>
                </c:pt>
                <c:pt idx="2">
                  <c:v>Stop eating meat</c:v>
                </c:pt>
                <c:pt idx="3">
                  <c:v>Stop taking planes</c:v>
                </c:pt>
                <c:pt idx="4">
                  <c:v>Stop using a car</c:v>
                </c:pt>
                <c:pt idx="5">
                  <c:v>Only buy organic</c:v>
                </c:pt>
                <c:pt idx="6">
                  <c:v>Stop buying fast fashion</c:v>
                </c:pt>
                <c:pt idx="7">
                  <c:v>Recycling</c:v>
                </c:pt>
              </c:strCache>
            </c:strRef>
          </c:cat>
          <c:val>
            <c:numRef>
              <c:f>Hoja1!$B$2:$I$2</c:f>
              <c:numCache>
                <c:formatCode>###0%</c:formatCode>
                <c:ptCount val="8"/>
                <c:pt idx="0">
                  <c:v>9.9441047870573826E-2</c:v>
                </c:pt>
                <c:pt idx="1">
                  <c:v>0.16142072648738537</c:v>
                </c:pt>
                <c:pt idx="2">
                  <c:v>7.8862593162692812E-2</c:v>
                </c:pt>
                <c:pt idx="3">
                  <c:v>9.585692303010579E-2</c:v>
                </c:pt>
                <c:pt idx="4">
                  <c:v>0.18395758285372538</c:v>
                </c:pt>
                <c:pt idx="5">
                  <c:v>0.31190406823122163</c:v>
                </c:pt>
                <c:pt idx="6">
                  <c:v>0.14438809630373881</c:v>
                </c:pt>
                <c:pt idx="7">
                  <c:v>0.45785142513675914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E0D-48A9-AE82-574686E2CC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2"/>
        <c:axId val="600314384"/>
        <c:axId val="600318544"/>
      </c:barChart>
      <c:catAx>
        <c:axId val="600314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0318544"/>
        <c:crosses val="autoZero"/>
        <c:auto val="1"/>
        <c:lblAlgn val="ctr"/>
        <c:lblOffset val="100"/>
        <c:noMultiLvlLbl val="0"/>
      </c:catAx>
      <c:valAx>
        <c:axId val="600318544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60031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59321799399969E-3"/>
          <c:y val="0"/>
          <c:w val="0.87394451379896354"/>
          <c:h val="0.9630516988786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0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08-4C01-9D71-455D1A4C3CB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08-4C01-9D71-455D1A4C3CBA}"/>
              </c:ext>
            </c:extLst>
          </c:dPt>
          <c:dPt>
            <c:idx val="2"/>
            <c:invertIfNegative val="0"/>
            <c:bubble3D val="0"/>
            <c:spPr>
              <a:solidFill>
                <a:srgbClr val="50B4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308-4C01-9D71-455D1A4C3CBA}"/>
              </c:ext>
            </c:extLst>
          </c:dPt>
          <c:dPt>
            <c:idx val="3"/>
            <c:invertIfNegative val="0"/>
            <c:bubble3D val="0"/>
            <c:spPr>
              <a:solidFill>
                <a:srgbClr val="FFEA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308-4C01-9D71-455D1A4C3CBA}"/>
              </c:ext>
            </c:extLst>
          </c:dPt>
          <c:dPt>
            <c:idx val="4"/>
            <c:invertIfNegative val="0"/>
            <c:bubble3D val="0"/>
            <c:spPr>
              <a:solidFill>
                <a:srgbClr val="FDA9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308-4C01-9D71-455D1A4C3CBA}"/>
              </c:ext>
            </c:extLst>
          </c:dPt>
          <c:dPt>
            <c:idx val="5"/>
            <c:invertIfNegative val="0"/>
            <c:bubble3D val="0"/>
            <c:spPr>
              <a:solidFill>
                <a:srgbClr val="FF92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308-4C01-9D71-455D1A4C3CBA}"/>
              </c:ext>
            </c:extLst>
          </c:dPt>
          <c:dPt>
            <c:idx val="6"/>
            <c:invertIfNegative val="0"/>
            <c:bubble3D val="0"/>
            <c:spPr>
              <a:solidFill>
                <a:srgbClr val="FF98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308-4C01-9D71-455D1A4C3CBA}"/>
              </c:ext>
            </c:extLst>
          </c:dPt>
          <c:dPt>
            <c:idx val="7"/>
            <c:invertIfNegative val="0"/>
            <c:bubble3D val="0"/>
            <c:spPr>
              <a:solidFill>
                <a:srgbClr val="653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308-4C01-9D71-455D1A4C3CB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308-4C01-9D71-455D1A4C3CB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50B49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308-4C01-9D71-455D1A4C3CB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EA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308-4C01-9D71-455D1A4C3CB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DA97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308-4C01-9D71-455D1A4C3CB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2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308-4C01-9D71-455D1A4C3CB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8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308-4C01-9D71-455D1A4C3CBA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CBC1C0-0BF5-4AF5-A195-E6B8A616DCDA}" type="VALUE">
                      <a:rPr lang="en-US" sz="1050">
                        <a:solidFill>
                          <a:srgbClr val="653766"/>
                        </a:solidFill>
                      </a:rPr>
                      <a:pPr>
                        <a:defRPr sz="1050" b="1">
                          <a:solidFill>
                            <a:srgbClr val="7030A0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308-4C01-9D71-455D1A4C3C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CA0C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Do not know / no response</c:v>
                </c:pt>
                <c:pt idx="1">
                  <c:v>None of the above</c:v>
                </c:pt>
                <c:pt idx="2">
                  <c:v>Stop eating meat</c:v>
                </c:pt>
                <c:pt idx="3">
                  <c:v>Stop taking planes</c:v>
                </c:pt>
                <c:pt idx="4">
                  <c:v>Stop using a car</c:v>
                </c:pt>
                <c:pt idx="5">
                  <c:v>Only buy organic</c:v>
                </c:pt>
                <c:pt idx="6">
                  <c:v>Stop buying fast fashion</c:v>
                </c:pt>
                <c:pt idx="7">
                  <c:v>Recycling</c:v>
                </c:pt>
              </c:strCache>
            </c:strRef>
          </c:cat>
          <c:val>
            <c:numRef>
              <c:f>Hoja1!$B$2:$I$2</c:f>
              <c:numCache>
                <c:formatCode>###0%</c:formatCode>
                <c:ptCount val="8"/>
                <c:pt idx="0">
                  <c:v>7.3236077622349779E-2</c:v>
                </c:pt>
                <c:pt idx="1">
                  <c:v>7.1401761937442479E-2</c:v>
                </c:pt>
                <c:pt idx="2">
                  <c:v>0.17814142913668612</c:v>
                </c:pt>
                <c:pt idx="3">
                  <c:v>0.25983669429742851</c:v>
                </c:pt>
                <c:pt idx="4">
                  <c:v>0.16873220021818613</c:v>
                </c:pt>
                <c:pt idx="5">
                  <c:v>0.17814712652491529</c:v>
                </c:pt>
                <c:pt idx="6">
                  <c:v>0.42691942059604143</c:v>
                </c:pt>
                <c:pt idx="7">
                  <c:v>0.71967765412709084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308-4C01-9D71-455D1A4C3C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2"/>
        <c:axId val="600314384"/>
        <c:axId val="600318544"/>
      </c:barChart>
      <c:catAx>
        <c:axId val="600314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0318544"/>
        <c:crosses val="autoZero"/>
        <c:auto val="1"/>
        <c:lblAlgn val="ctr"/>
        <c:lblOffset val="100"/>
        <c:noMultiLvlLbl val="0"/>
      </c:catAx>
      <c:valAx>
        <c:axId val="600318544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60031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59321799399969E-3"/>
          <c:y val="0"/>
          <c:w val="0.87394451379896354"/>
          <c:h val="0.9630516988786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0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F5-4D72-8783-6BAFDBE8670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F5-4D72-8783-6BAFDBE86703}"/>
              </c:ext>
            </c:extLst>
          </c:dPt>
          <c:dPt>
            <c:idx val="2"/>
            <c:invertIfNegative val="0"/>
            <c:bubble3D val="0"/>
            <c:spPr>
              <a:solidFill>
                <a:srgbClr val="50B4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F5-4D72-8783-6BAFDBE86703}"/>
              </c:ext>
            </c:extLst>
          </c:dPt>
          <c:dPt>
            <c:idx val="3"/>
            <c:invertIfNegative val="0"/>
            <c:bubble3D val="0"/>
            <c:spPr>
              <a:solidFill>
                <a:srgbClr val="FFEA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F5-4D72-8783-6BAFDBE86703}"/>
              </c:ext>
            </c:extLst>
          </c:dPt>
          <c:dPt>
            <c:idx val="4"/>
            <c:invertIfNegative val="0"/>
            <c:bubble3D val="0"/>
            <c:spPr>
              <a:solidFill>
                <a:srgbClr val="FDA9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F5-4D72-8783-6BAFDBE86703}"/>
              </c:ext>
            </c:extLst>
          </c:dPt>
          <c:dPt>
            <c:idx val="5"/>
            <c:invertIfNegative val="0"/>
            <c:bubble3D val="0"/>
            <c:spPr>
              <a:solidFill>
                <a:srgbClr val="FF92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AF5-4D72-8783-6BAFDBE86703}"/>
              </c:ext>
            </c:extLst>
          </c:dPt>
          <c:dPt>
            <c:idx val="6"/>
            <c:invertIfNegative val="0"/>
            <c:bubble3D val="0"/>
            <c:spPr>
              <a:solidFill>
                <a:srgbClr val="FF98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AF5-4D72-8783-6BAFDBE86703}"/>
              </c:ext>
            </c:extLst>
          </c:dPt>
          <c:dPt>
            <c:idx val="7"/>
            <c:invertIfNegative val="0"/>
            <c:bubble3D val="0"/>
            <c:spPr>
              <a:solidFill>
                <a:srgbClr val="653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AF5-4D72-8783-6BAFDBE86703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AF5-4D72-8783-6BAFDBE8670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50B49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AF5-4D72-8783-6BAFDBE8670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EA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AF5-4D72-8783-6BAFDBE8670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DA97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AF5-4D72-8783-6BAFDBE8670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20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AF5-4D72-8783-6BAFDBE8670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98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AF5-4D72-8783-6BAFDBE86703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CBC1C0-0BF5-4AF5-A195-E6B8A616DCDA}" type="VALUE">
                      <a:rPr lang="en-US" sz="1050">
                        <a:solidFill>
                          <a:srgbClr val="653766"/>
                        </a:solidFill>
                      </a:rPr>
                      <a:pPr>
                        <a:defRPr sz="1050" b="1">
                          <a:solidFill>
                            <a:srgbClr val="7030A0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AF5-4D72-8783-6BAFDBE867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CA0C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Do not know / no response</c:v>
                </c:pt>
                <c:pt idx="1">
                  <c:v>None of the above</c:v>
                </c:pt>
                <c:pt idx="2">
                  <c:v>Stop eating meat</c:v>
                </c:pt>
                <c:pt idx="3">
                  <c:v>Stop taking planes</c:v>
                </c:pt>
                <c:pt idx="4">
                  <c:v>Stop using a car</c:v>
                </c:pt>
                <c:pt idx="5">
                  <c:v>Only buy organic</c:v>
                </c:pt>
                <c:pt idx="6">
                  <c:v>Stop buying fast fashion</c:v>
                </c:pt>
                <c:pt idx="7">
                  <c:v>Recycling</c:v>
                </c:pt>
              </c:strCache>
            </c:strRef>
          </c:cat>
          <c:val>
            <c:numRef>
              <c:f>Hoja1!$B$2:$I$2</c:f>
              <c:numCache>
                <c:formatCode>###0%</c:formatCode>
                <c:ptCount val="8"/>
                <c:pt idx="0">
                  <c:v>6.2033561761649744E-2</c:v>
                </c:pt>
                <c:pt idx="1">
                  <c:v>0.23706737876191661</c:v>
                </c:pt>
                <c:pt idx="2">
                  <c:v>7.7773308052723283E-2</c:v>
                </c:pt>
                <c:pt idx="3">
                  <c:v>9.6419812618047065E-2</c:v>
                </c:pt>
                <c:pt idx="4">
                  <c:v>0.16696176994881967</c:v>
                </c:pt>
                <c:pt idx="5">
                  <c:v>0.19810544283793063</c:v>
                </c:pt>
                <c:pt idx="6">
                  <c:v>0.17713497630598118</c:v>
                </c:pt>
                <c:pt idx="7">
                  <c:v>0.53887435219897073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AF5-4D72-8783-6BAFDBE867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2"/>
        <c:axId val="600314384"/>
        <c:axId val="600318544"/>
      </c:barChart>
      <c:catAx>
        <c:axId val="600314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0318544"/>
        <c:crosses val="autoZero"/>
        <c:auto val="1"/>
        <c:lblAlgn val="ctr"/>
        <c:lblOffset val="100"/>
        <c:noMultiLvlLbl val="0"/>
      </c:catAx>
      <c:valAx>
        <c:axId val="600318544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60031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B-49EB-B815-FE7DA8ABB9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4D4D4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2B-49EB-B815-FE7DA8ABB913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2B-49EB-B815-FE7DA8ABB9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rgbClr val="9ACC9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AC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F2B-49EB-B815-FE7DA8ABB913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2B-49EB-B815-FE7DA8ABB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946560"/>
        <c:axId val="128948096"/>
      </c:barChart>
      <c:catAx>
        <c:axId val="12894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48096"/>
        <c:crosses val="autoZero"/>
        <c:auto val="1"/>
        <c:lblAlgn val="ctr"/>
        <c:lblOffset val="100"/>
        <c:noMultiLvlLbl val="0"/>
      </c:catAx>
      <c:valAx>
        <c:axId val="128948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94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D-4AB7-BF8C-F1AF11E753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4D4D4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ABD-4AB7-BF8C-F1AF11E75393}"/>
              </c:ext>
            </c:extLst>
          </c:dPt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BD-4AB7-BF8C-F1AF11E753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ACC9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AC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ABD-4AB7-BF8C-F1AF11E75393}"/>
              </c:ext>
            </c:extLst>
          </c:dPt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BD-4AB7-BF8C-F1AF11E75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462656"/>
        <c:axId val="131464192"/>
      </c:barChart>
      <c:catAx>
        <c:axId val="1314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464192"/>
        <c:crosses val="autoZero"/>
        <c:auto val="1"/>
        <c:lblAlgn val="ctr"/>
        <c:lblOffset val="100"/>
        <c:noMultiLvlLbl val="0"/>
      </c:catAx>
      <c:valAx>
        <c:axId val="131464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46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153846153846155E-2"/>
          <c:y val="4.7745207084765734E-2"/>
          <c:w val="0.95769230769230773"/>
          <c:h val="0.790147730867410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4C8DCD"/>
            </a:solidFill>
          </c:spPr>
          <c:invertIfNegative val="0"/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Hoja1!$B$2:$B$7</c:f>
              <c:numCache>
                <c:formatCode>###0%</c:formatCode>
                <c:ptCount val="6"/>
                <c:pt idx="0">
                  <c:v>4.3307339534625705E-2</c:v>
                </c:pt>
                <c:pt idx="1">
                  <c:v>3.9058830252702237E-2</c:v>
                </c:pt>
                <c:pt idx="2">
                  <c:v>3.5194052870009492E-2</c:v>
                </c:pt>
                <c:pt idx="3">
                  <c:v>3.5333679312844077E-2</c:v>
                </c:pt>
                <c:pt idx="4">
                  <c:v>2.6427342310873896E-2</c:v>
                </c:pt>
                <c:pt idx="5">
                  <c:v>2.7237051583515304E-2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8-479F-893A-EE30EE669AB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9B1A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Hoja1!$C$2:$C$7</c:f>
              <c:numCache>
                <c:formatCode>###0%</c:formatCode>
                <c:ptCount val="6"/>
                <c:pt idx="0">
                  <c:v>0.15460301098878482</c:v>
                </c:pt>
                <c:pt idx="1">
                  <c:v>0.16091134687152167</c:v>
                </c:pt>
                <c:pt idx="2">
                  <c:v>0.16849246705507073</c:v>
                </c:pt>
                <c:pt idx="3">
                  <c:v>0.15754677675033216</c:v>
                </c:pt>
                <c:pt idx="4">
                  <c:v>0.16338864339278189</c:v>
                </c:pt>
                <c:pt idx="5">
                  <c:v>0.16506050270273473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D8-479F-893A-EE30EE669AB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Columna12</c:v>
                </c:pt>
              </c:strCache>
            </c:strRef>
          </c:tx>
          <c:spPr>
            <a:solidFill>
              <a:srgbClr val="FFC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Hoja1!$D$2:$D$7</c:f>
              <c:numCache>
                <c:formatCode>###0%</c:formatCode>
                <c:ptCount val="6"/>
                <c:pt idx="0">
                  <c:v>0.34679073087033574</c:v>
                </c:pt>
                <c:pt idx="1">
                  <c:v>0.33249542755741396</c:v>
                </c:pt>
                <c:pt idx="2">
                  <c:v>0.31324494058421887</c:v>
                </c:pt>
                <c:pt idx="3">
                  <c:v>0.31753552375078986</c:v>
                </c:pt>
                <c:pt idx="4">
                  <c:v>0.33247001037845814</c:v>
                </c:pt>
                <c:pt idx="5">
                  <c:v>0.31976004729457885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D8-479F-893A-EE30EE669AB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58BF7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Hoja1!$E$2:$E$7</c:f>
              <c:numCache>
                <c:formatCode>###0%</c:formatCode>
                <c:ptCount val="6"/>
                <c:pt idx="0">
                  <c:v>0.38312828355028861</c:v>
                </c:pt>
                <c:pt idx="1">
                  <c:v>0.39759322332262514</c:v>
                </c:pt>
                <c:pt idx="2">
                  <c:v>0.40910475306239458</c:v>
                </c:pt>
                <c:pt idx="3">
                  <c:v>0.41672079094881265</c:v>
                </c:pt>
                <c:pt idx="4">
                  <c:v>0.40972590604197462</c:v>
                </c:pt>
                <c:pt idx="5">
                  <c:v>0.41755231051426184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D8-479F-893A-EE30EE669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3136384"/>
        <c:axId val="133137920"/>
      </c:barChart>
      <c:catAx>
        <c:axId val="13313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>
                <a:latin typeface="Calibri Light" panose="020F0302020204030204" pitchFamily="34" charset="0"/>
              </a:defRPr>
            </a:pPr>
            <a:endParaRPr lang="en-US"/>
          </a:p>
        </c:txPr>
        <c:crossAx val="133137920"/>
        <c:crosses val="autoZero"/>
        <c:auto val="1"/>
        <c:lblAlgn val="ctr"/>
        <c:lblOffset val="100"/>
        <c:noMultiLvlLbl val="0"/>
      </c:catAx>
      <c:valAx>
        <c:axId val="133137920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133136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153846153846155E-2"/>
          <c:y val="4.7745207084765734E-2"/>
          <c:w val="0.95769230769230773"/>
          <c:h val="0.790147730867410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4D4D4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228093890167504E-17"/>
                  <c:y val="-2.78963923594638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29-4E6E-B706-2883F6763B94}"/>
                </c:ext>
              </c:extLst>
            </c:dLbl>
            <c:dLbl>
              <c:idx val="1"/>
              <c:layout>
                <c:manualLayout>
                  <c:x val="-5.2912375560670017E-17"/>
                  <c:y val="-4.18445885391955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29-4E6E-B706-2883F6763B94}"/>
                </c:ext>
              </c:extLst>
            </c:dLbl>
            <c:dLbl>
              <c:idx val="2"/>
              <c:layout>
                <c:manualLayout>
                  <c:x val="-2.8861629168516916E-3"/>
                  <c:y val="-4.18445885391955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29-4E6E-B706-2883F6763B94}"/>
                </c:ext>
              </c:extLst>
            </c:dLbl>
            <c:dLbl>
              <c:idx val="4"/>
              <c:layout>
                <c:manualLayout>
                  <c:x val="0"/>
                  <c:y val="-2.09222942695977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29-4E6E-B706-2883F6763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Hoja1!$B$2:$B$7</c:f>
              <c:numCache>
                <c:formatCode>###0%</c:formatCode>
                <c:ptCount val="6"/>
                <c:pt idx="0">
                  <c:v>0.45210474774922521</c:v>
                </c:pt>
                <c:pt idx="1">
                  <c:v>0.47329421019653917</c:v>
                </c:pt>
                <c:pt idx="2">
                  <c:v>0.48624733883962212</c:v>
                </c:pt>
                <c:pt idx="3">
                  <c:v>0.50677596823185145</c:v>
                </c:pt>
                <c:pt idx="4">
                  <c:v>0.52517562835852094</c:v>
                </c:pt>
                <c:pt idx="5">
                  <c:v>0.56630640957662082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29-4E6E-B706-2883F6763B9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TTB2</c:v>
                </c:pt>
              </c:strCache>
            </c:strRef>
          </c:tx>
          <c:spPr>
            <a:solidFill>
              <a:srgbClr val="9ACC9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861629168516916E-3"/>
                  <c:y val="-1.39481961797318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29-4E6E-B706-2883F6763B94}"/>
                </c:ext>
              </c:extLst>
            </c:dLbl>
            <c:dLbl>
              <c:idx val="1"/>
              <c:layout>
                <c:manualLayout>
                  <c:x val="0"/>
                  <c:y val="-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29-4E6E-B706-2883F6763B94}"/>
                </c:ext>
              </c:extLst>
            </c:dLbl>
            <c:dLbl>
              <c:idx val="2"/>
              <c:layout>
                <c:manualLayout>
                  <c:x val="-2.8861629168517445E-3"/>
                  <c:y val="-3.48704904493296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29-4E6E-B706-2883F6763B94}"/>
                </c:ext>
              </c:extLst>
            </c:dLbl>
            <c:dLbl>
              <c:idx val="3"/>
              <c:layout>
                <c:manualLayout>
                  <c:x val="0"/>
                  <c:y val="-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29-4E6E-B706-2883F6763B94}"/>
                </c:ext>
              </c:extLst>
            </c:dLbl>
            <c:dLbl>
              <c:idx val="4"/>
              <c:layout>
                <c:manualLayout>
                  <c:x val="-2.8861629168515858E-3"/>
                  <c:y val="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29-4E6E-B706-2883F6763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Hoja1!$C$2:$C$7</c:f>
              <c:numCache>
                <c:formatCode>###0%</c:formatCode>
                <c:ptCount val="6"/>
                <c:pt idx="0">
                  <c:v>0.48426791691569587</c:v>
                </c:pt>
                <c:pt idx="1">
                  <c:v>0.46643359637103754</c:v>
                </c:pt>
                <c:pt idx="2">
                  <c:v>0.45166665469852191</c:v>
                </c:pt>
                <c:pt idx="3">
                  <c:v>0.42758410664674273</c:v>
                </c:pt>
                <c:pt idx="4">
                  <c:v>0.40834728093538286</c:v>
                </c:pt>
                <c:pt idx="5">
                  <c:v>0.3702015397016265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29-4E6E-B706-2883F6763B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3136384"/>
        <c:axId val="133137920"/>
      </c:barChart>
      <c:catAx>
        <c:axId val="13313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33137920"/>
        <c:crosses val="autoZero"/>
        <c:auto val="1"/>
        <c:lblAlgn val="ctr"/>
        <c:lblOffset val="100"/>
        <c:noMultiLvlLbl val="0"/>
      </c:catAx>
      <c:valAx>
        <c:axId val="133137920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13313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rgbClr val="9ACC9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AC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B7-42A5-89FD-39317DF604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9ACC9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Hoja1!$B$2:$B$3</c:f>
              <c:numCache>
                <c:formatCode>0%</c:formatCode>
                <c:ptCount val="2"/>
                <c:pt idx="0">
                  <c:v>0.39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7-42A5-89FD-39317DF6041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4D4D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4D4D4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Hoja1!$C$2:$C$3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B7-42A5-89FD-39317DF604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9"/>
        <c:overlap val="-27"/>
        <c:axId val="1748907007"/>
        <c:axId val="1748920319"/>
      </c:barChart>
      <c:catAx>
        <c:axId val="1748907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920319"/>
        <c:crosses val="autoZero"/>
        <c:auto val="1"/>
        <c:lblAlgn val="ctr"/>
        <c:lblOffset val="100"/>
        <c:noMultiLvlLbl val="0"/>
      </c:catAx>
      <c:valAx>
        <c:axId val="17489203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48907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9ACC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Master</c:v>
                </c:pt>
                <c:pt idx="1">
                  <c:v>High</c:v>
                </c:pt>
                <c:pt idx="2">
                  <c:v>Secondary</c:v>
                </c:pt>
                <c:pt idx="3">
                  <c:v>Primary</c:v>
                </c:pt>
                <c:pt idx="4">
                  <c:v>Non</c:v>
                </c:pt>
              </c:strCache>
            </c:strRef>
          </c:cat>
          <c:val>
            <c:numRef>
              <c:f>Hoja1!$B$2:$B$6</c:f>
              <c:numCache>
                <c:formatCode>###0%</c:formatCode>
                <c:ptCount val="5"/>
                <c:pt idx="0">
                  <c:v>0.6266318505672327</c:v>
                </c:pt>
                <c:pt idx="1">
                  <c:v>0.50136714883833666</c:v>
                </c:pt>
                <c:pt idx="2">
                  <c:v>0.45581309944216736</c:v>
                </c:pt>
                <c:pt idx="3">
                  <c:v>0.39754585289832628</c:v>
                </c:pt>
                <c:pt idx="4">
                  <c:v>0.42110676099450783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E-4CC4-A414-6451219F028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4D4D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Master</c:v>
                </c:pt>
                <c:pt idx="1">
                  <c:v>High</c:v>
                </c:pt>
                <c:pt idx="2">
                  <c:v>Secondary</c:v>
                </c:pt>
                <c:pt idx="3">
                  <c:v>Primary</c:v>
                </c:pt>
                <c:pt idx="4">
                  <c:v>Non</c:v>
                </c:pt>
              </c:strCache>
            </c:strRef>
          </c:cat>
          <c:val>
            <c:numRef>
              <c:f>Hoja1!$C$2:$C$6</c:f>
              <c:numCache>
                <c:formatCode>###0%</c:formatCode>
                <c:ptCount val="5"/>
                <c:pt idx="0">
                  <c:v>0.2826434234198526</c:v>
                </c:pt>
                <c:pt idx="1">
                  <c:v>0.40972606428126762</c:v>
                </c:pt>
                <c:pt idx="2">
                  <c:v>0.47632104148185322</c:v>
                </c:pt>
                <c:pt idx="3">
                  <c:v>0.55044432413864386</c:v>
                </c:pt>
                <c:pt idx="4">
                  <c:v>0.54071710481897872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7E-4CC4-A414-6451219F02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609856"/>
        <c:axId val="213611648"/>
      </c:barChart>
      <c:catAx>
        <c:axId val="2136098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611648"/>
        <c:crosses val="autoZero"/>
        <c:auto val="1"/>
        <c:lblAlgn val="ctr"/>
        <c:lblOffset val="100"/>
        <c:noMultiLvlLbl val="0"/>
      </c:catAx>
      <c:valAx>
        <c:axId val="213611648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extTo"/>
        <c:crossAx val="2136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rgbClr val="9ACC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Hoja1!$B$2:$B$7</c:f>
              <c:numCache>
                <c:formatCode>###0%</c:formatCode>
                <c:ptCount val="6"/>
                <c:pt idx="0">
                  <c:v>0.45137325644025916</c:v>
                </c:pt>
                <c:pt idx="1">
                  <c:v>0.4496310552517227</c:v>
                </c:pt>
                <c:pt idx="2">
                  <c:v>0.41384165909141973</c:v>
                </c:pt>
                <c:pt idx="3">
                  <c:v>0.43690724730467689</c:v>
                </c:pt>
                <c:pt idx="4">
                  <c:v>0.50372179995187483</c:v>
                </c:pt>
                <c:pt idx="5">
                  <c:v>0.37430141755600466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9-4C11-8F73-D1C791507D0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4D4D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Hoja1!$C$2:$C$7</c:f>
              <c:numCache>
                <c:formatCode>###0%</c:formatCode>
                <c:ptCount val="6"/>
                <c:pt idx="0">
                  <c:v>0.49894914951518904</c:v>
                </c:pt>
                <c:pt idx="1">
                  <c:v>0.49082794041848843</c:v>
                </c:pt>
                <c:pt idx="2">
                  <c:v>0.49141096287907476</c:v>
                </c:pt>
                <c:pt idx="3">
                  <c:v>0.50151868086547646</c:v>
                </c:pt>
                <c:pt idx="4">
                  <c:v>0.40564721537352699</c:v>
                </c:pt>
                <c:pt idx="5">
                  <c:v>0.55870250266877819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19-4C11-8F73-D1C791507D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553152"/>
        <c:axId val="213554688"/>
      </c:barChart>
      <c:catAx>
        <c:axId val="2135531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554688"/>
        <c:crosses val="autoZero"/>
        <c:auto val="1"/>
        <c:lblAlgn val="ctr"/>
        <c:lblOffset val="100"/>
        <c:noMultiLvlLbl val="0"/>
      </c:catAx>
      <c:valAx>
        <c:axId val="213554688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extTo"/>
        <c:crossAx val="21355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MENA</a:t>
            </a:r>
          </a:p>
        </c:rich>
      </c:tx>
      <c:layout>
        <c:manualLayout>
          <c:xMode val="edge"/>
          <c:yMode val="edge"/>
          <c:x val="0.42695685376097742"/>
          <c:y val="0.58279401965683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307870092518718"/>
          <c:y val="0.25658267366328513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AC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A-4A0D-A6F2-06117A814752}"/>
              </c:ext>
            </c:extLst>
          </c:dPt>
          <c:dPt>
            <c:idx val="1"/>
            <c:bubble3D val="0"/>
            <c:spPr>
              <a:solidFill>
                <a:srgbClr val="4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A-4A0D-A6F2-06117A8147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A-4A0D-A6F2-06117A8147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A-4A0D-A6F2-06117A81475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BA5-4F73-98C9-EC60D4FAE8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TBT</c:v>
                </c:pt>
                <c:pt idx="1">
                  <c:v>BBT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0.4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1A-4A0D-A6F2-06117A8147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4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Africa</a:t>
            </a:r>
          </a:p>
        </c:rich>
      </c:tx>
      <c:layout>
        <c:manualLayout>
          <c:xMode val="edge"/>
          <c:yMode val="edge"/>
          <c:x val="0.44474751813669333"/>
          <c:y val="0.5880830418124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307870092518718"/>
          <c:y val="0.25658267366328513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AC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A-4A0D-A6F2-06117A814752}"/>
              </c:ext>
            </c:extLst>
          </c:dPt>
          <c:dPt>
            <c:idx val="1"/>
            <c:bubble3D val="0"/>
            <c:spPr>
              <a:solidFill>
                <a:srgbClr val="4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A-4A0D-A6F2-06117A8147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A-4A0D-A6F2-06117A8147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A-4A0D-A6F2-06117A81475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38-4F77-9BB0-83434D4AB77C}"/>
              </c:ext>
            </c:extLst>
          </c:dPt>
          <c:dLbls>
            <c:dLbl>
              <c:idx val="0"/>
              <c:layout>
                <c:manualLayout>
                  <c:x val="-9.6983581519663992E-2"/>
                  <c:y val="0.19569381975678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1A-4A0D-A6F2-06117A8147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TTB</c:v>
                </c:pt>
                <c:pt idx="1">
                  <c:v>BTB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0.7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1A-4A0D-A6F2-06117A814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4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APAC</a:t>
            </a:r>
          </a:p>
        </c:rich>
      </c:tx>
      <c:layout>
        <c:manualLayout>
          <c:xMode val="edge"/>
          <c:yMode val="edge"/>
          <c:x val="0.44655832378770527"/>
          <c:y val="0.58388222555388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307870092518718"/>
          <c:y val="0.25658267366328513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AC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A-4A0D-A6F2-06117A814752}"/>
              </c:ext>
            </c:extLst>
          </c:dPt>
          <c:dPt>
            <c:idx val="1"/>
            <c:bubble3D val="0"/>
            <c:spPr>
              <a:solidFill>
                <a:srgbClr val="4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A-4A0D-A6F2-06117A8147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A-4A0D-A6F2-06117A8147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A-4A0D-A6F2-06117A81475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93B-43AB-A624-2E6CF8F51F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TTB</c:v>
                </c:pt>
                <c:pt idx="1">
                  <c:v>BTB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0.65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1A-4A0D-A6F2-06117A814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4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Americas</a:t>
            </a:r>
          </a:p>
        </c:rich>
      </c:tx>
      <c:layout>
        <c:manualLayout>
          <c:xMode val="edge"/>
          <c:yMode val="edge"/>
          <c:x val="0.37602453405377778"/>
          <c:y val="0.5849700458388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307870092518718"/>
          <c:y val="0.25658267366328513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Porcentajes</c:v>
                </c:pt>
              </c:strCache>
            </c:strRef>
          </c:tx>
          <c:spPr>
            <a:solidFill>
              <a:srgbClr val="9ACC97"/>
            </a:solidFill>
          </c:spPr>
          <c:dPt>
            <c:idx val="0"/>
            <c:bubble3D val="0"/>
            <c:spPr>
              <a:solidFill>
                <a:srgbClr val="9AC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A-4A0D-A6F2-06117A814752}"/>
              </c:ext>
            </c:extLst>
          </c:dPt>
          <c:dPt>
            <c:idx val="1"/>
            <c:bubble3D val="0"/>
            <c:spPr>
              <a:solidFill>
                <a:srgbClr val="4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A-4A0D-A6F2-06117A814752}"/>
              </c:ext>
            </c:extLst>
          </c:dPt>
          <c:dPt>
            <c:idx val="2"/>
            <c:bubble3D val="0"/>
            <c:spPr>
              <a:solidFill>
                <a:srgbClr val="9AC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A-4A0D-A6F2-06117A814752}"/>
              </c:ext>
            </c:extLst>
          </c:dPt>
          <c:dPt>
            <c:idx val="3"/>
            <c:bubble3D val="0"/>
            <c:spPr>
              <a:solidFill>
                <a:srgbClr val="9AC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A-4A0D-A6F2-06117A814752}"/>
              </c:ext>
            </c:extLst>
          </c:dPt>
          <c:dPt>
            <c:idx val="4"/>
            <c:bubble3D val="0"/>
            <c:spPr>
              <a:solidFill>
                <a:srgbClr val="9AC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4F9-447D-B12A-40921856E6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TTB</c:v>
                </c:pt>
                <c:pt idx="1">
                  <c:v>BTB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0.32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1A-4A0D-A6F2-06117A814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4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Europe</a:t>
            </a:r>
          </a:p>
        </c:rich>
      </c:tx>
      <c:layout>
        <c:manualLayout>
          <c:xMode val="edge"/>
          <c:yMode val="edge"/>
          <c:x val="0.43018423062237493"/>
          <c:y val="0.59554805930368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307870092518718"/>
          <c:y val="0.25658267366328513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ACC97"/>
            </a:solidFill>
          </c:spPr>
          <c:dPt>
            <c:idx val="0"/>
            <c:bubble3D val="0"/>
            <c:spPr>
              <a:solidFill>
                <a:srgbClr val="9AC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A-4A0D-A6F2-06117A814752}"/>
              </c:ext>
            </c:extLst>
          </c:dPt>
          <c:dPt>
            <c:idx val="1"/>
            <c:bubble3D val="0"/>
            <c:spPr>
              <a:solidFill>
                <a:srgbClr val="4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A-4A0D-A6F2-06117A814752}"/>
              </c:ext>
            </c:extLst>
          </c:dPt>
          <c:dPt>
            <c:idx val="2"/>
            <c:bubble3D val="0"/>
            <c:spPr>
              <a:solidFill>
                <a:srgbClr val="9AC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A-4A0D-A6F2-06117A814752}"/>
              </c:ext>
            </c:extLst>
          </c:dPt>
          <c:dPt>
            <c:idx val="3"/>
            <c:bubble3D val="0"/>
            <c:spPr>
              <a:solidFill>
                <a:srgbClr val="9AC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A-4A0D-A6F2-06117A814752}"/>
              </c:ext>
            </c:extLst>
          </c:dPt>
          <c:dPt>
            <c:idx val="4"/>
            <c:bubble3D val="0"/>
            <c:spPr>
              <a:solidFill>
                <a:srgbClr val="9AC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D0A-4E2A-B21D-1B0F61B86E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TTB</c:v>
                </c:pt>
                <c:pt idx="1">
                  <c:v>BTB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0.33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1A-4A0D-A6F2-06117A814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4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45683554318175E-2"/>
          <c:y val="0"/>
          <c:w val="0.96870867394662241"/>
          <c:h val="0.59583539584815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Hoja1!$B$1:$C$1</c:f>
              <c:strCache>
                <c:ptCount val="1"/>
                <c:pt idx="0">
                  <c:v>TTB BTB</c:v>
                </c:pt>
              </c:strCache>
            </c:strRef>
          </c:tx>
          <c:spPr>
            <a:solidFill>
              <a:srgbClr val="9ACC9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8A-4418-A951-8D04A0C49C0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8A-4418-A951-8D04A0C49C0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8A-4418-A951-8D04A0C49C04}"/>
              </c:ext>
            </c:extLst>
          </c:dPt>
          <c:dLbls>
            <c:dLbl>
              <c:idx val="16"/>
              <c:layout>
                <c:manualLayout>
                  <c:x val="-5.4749118063554146E-17"/>
                  <c:y val="-1.53480107044520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54-4FD0-95F7-6724D44C48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Hoja1!$A$2:$A$40</c:f>
              <c:strCache>
                <c:ptCount val="39"/>
                <c:pt idx="0">
                  <c:v>Vietnam</c:v>
                </c:pt>
                <c:pt idx="1">
                  <c:v>Philippines</c:v>
                </c:pt>
                <c:pt idx="2">
                  <c:v>Indonesia</c:v>
                </c:pt>
                <c:pt idx="3">
                  <c:v>Lao PDR</c:v>
                </c:pt>
                <c:pt idx="4">
                  <c:v>Ivory Coast</c:v>
                </c:pt>
                <c:pt idx="5">
                  <c:v>India</c:v>
                </c:pt>
                <c:pt idx="6">
                  <c:v>Malaysia</c:v>
                </c:pt>
                <c:pt idx="7">
                  <c:v>Hong Kong</c:v>
                </c:pt>
                <c:pt idx="8">
                  <c:v>Nigeria</c:v>
                </c:pt>
                <c:pt idx="9">
                  <c:v>United Kingdom</c:v>
                </c:pt>
                <c:pt idx="10">
                  <c:v>Pakistan</c:v>
                </c:pt>
                <c:pt idx="11">
                  <c:v>Turkey</c:v>
                </c:pt>
                <c:pt idx="12">
                  <c:v>Palestine</c:v>
                </c:pt>
                <c:pt idx="13">
                  <c:v>Republic of Ireland</c:v>
                </c:pt>
                <c:pt idx="14">
                  <c:v>Peru</c:v>
                </c:pt>
                <c:pt idx="15">
                  <c:v>Ecuador</c:v>
                </c:pt>
                <c:pt idx="16">
                  <c:v>Sweden</c:v>
                </c:pt>
                <c:pt idx="17">
                  <c:v>Iran</c:v>
                </c:pt>
                <c:pt idx="18">
                  <c:v>Spain</c:v>
                </c:pt>
                <c:pt idx="19">
                  <c:v>The Netherlands</c:v>
                </c:pt>
                <c:pt idx="20">
                  <c:v>Italy</c:v>
                </c:pt>
                <c:pt idx="21">
                  <c:v>Republic of Korea</c:v>
                </c:pt>
                <c:pt idx="22">
                  <c:v>Brazil</c:v>
                </c:pt>
                <c:pt idx="23">
                  <c:v>Chile</c:v>
                </c:pt>
                <c:pt idx="24">
                  <c:v>Belgium</c:v>
                </c:pt>
                <c:pt idx="25">
                  <c:v>Canada</c:v>
                </c:pt>
                <c:pt idx="26">
                  <c:v>Germany</c:v>
                </c:pt>
                <c:pt idx="27">
                  <c:v>France</c:v>
                </c:pt>
                <c:pt idx="28">
                  <c:v>USA</c:v>
                </c:pt>
                <c:pt idx="29">
                  <c:v>Mexico</c:v>
                </c:pt>
                <c:pt idx="30">
                  <c:v>Slovenia</c:v>
                </c:pt>
                <c:pt idx="31">
                  <c:v>Poland</c:v>
                </c:pt>
                <c:pt idx="32">
                  <c:v>Finland</c:v>
                </c:pt>
                <c:pt idx="33">
                  <c:v>Japan</c:v>
                </c:pt>
                <c:pt idx="34">
                  <c:v>Greece</c:v>
                </c:pt>
                <c:pt idx="35">
                  <c:v>Argentina</c:v>
                </c:pt>
                <c:pt idx="36">
                  <c:v>Croatia</c:v>
                </c:pt>
                <c:pt idx="37">
                  <c:v>Serbia</c:v>
                </c:pt>
                <c:pt idx="38">
                  <c:v>Paraguay</c:v>
                </c:pt>
              </c:strCache>
            </c:strRef>
          </c:cat>
          <c:val>
            <c:numRef>
              <c:f>Hoja1!$B$2:$B$40</c:f>
              <c:numCache>
                <c:formatCode>###0%</c:formatCode>
                <c:ptCount val="39"/>
                <c:pt idx="0">
                  <c:v>0.94225102375761849</c:v>
                </c:pt>
                <c:pt idx="1">
                  <c:v>0.9037775848896602</c:v>
                </c:pt>
                <c:pt idx="2">
                  <c:v>0.871</c:v>
                </c:pt>
                <c:pt idx="3">
                  <c:v>0.84650671134246913</c:v>
                </c:pt>
                <c:pt idx="4">
                  <c:v>0.79333333333333345</c:v>
                </c:pt>
                <c:pt idx="5">
                  <c:v>0.78899999999999992</c:v>
                </c:pt>
                <c:pt idx="6">
                  <c:v>0.74925186193651316</c:v>
                </c:pt>
                <c:pt idx="7">
                  <c:v>0.6419999999999999</c:v>
                </c:pt>
                <c:pt idx="8">
                  <c:v>0.58799999999999997</c:v>
                </c:pt>
                <c:pt idx="9">
                  <c:v>0.44558405908537013</c:v>
                </c:pt>
                <c:pt idx="10">
                  <c:v>0.43138935705631726</c:v>
                </c:pt>
                <c:pt idx="11">
                  <c:v>0.4241683525980755</c:v>
                </c:pt>
                <c:pt idx="12">
                  <c:v>0.42028985507246375</c:v>
                </c:pt>
                <c:pt idx="13">
                  <c:v>0.40663325971596376</c:v>
                </c:pt>
                <c:pt idx="14">
                  <c:v>0.39722785976399244</c:v>
                </c:pt>
                <c:pt idx="15">
                  <c:v>0.39063726392253861</c:v>
                </c:pt>
                <c:pt idx="16">
                  <c:v>0.38798353873672931</c:v>
                </c:pt>
                <c:pt idx="17">
                  <c:v>0.38726704535230227</c:v>
                </c:pt>
                <c:pt idx="18">
                  <c:v>0.38369814490724874</c:v>
                </c:pt>
                <c:pt idx="19">
                  <c:v>0.37460829344161384</c:v>
                </c:pt>
                <c:pt idx="20">
                  <c:v>0.3716909032199488</c:v>
                </c:pt>
                <c:pt idx="21">
                  <c:v>0.3574436451100883</c:v>
                </c:pt>
                <c:pt idx="22">
                  <c:v>0.35550666375468953</c:v>
                </c:pt>
                <c:pt idx="23">
                  <c:v>0.34728730000000158</c:v>
                </c:pt>
                <c:pt idx="24">
                  <c:v>0.34421738782692313</c:v>
                </c:pt>
                <c:pt idx="25">
                  <c:v>0.33566150042011511</c:v>
                </c:pt>
                <c:pt idx="26">
                  <c:v>0.33</c:v>
                </c:pt>
                <c:pt idx="27">
                  <c:v>0.32619685900369805</c:v>
                </c:pt>
                <c:pt idx="28">
                  <c:v>0.3143664718677513</c:v>
                </c:pt>
                <c:pt idx="29">
                  <c:v>0.31157521670780236</c:v>
                </c:pt>
                <c:pt idx="30">
                  <c:v>0.29259830387177005</c:v>
                </c:pt>
                <c:pt idx="31">
                  <c:v>0.25999721222629979</c:v>
                </c:pt>
                <c:pt idx="32">
                  <c:v>0.24354052051938171</c:v>
                </c:pt>
                <c:pt idx="33">
                  <c:v>0.2403317165490679</c:v>
                </c:pt>
                <c:pt idx="34">
                  <c:v>0.22999999999999998</c:v>
                </c:pt>
                <c:pt idx="35">
                  <c:v>0.22188760593642703</c:v>
                </c:pt>
                <c:pt idx="36" formatCode="0%">
                  <c:v>0.2128819241269323</c:v>
                </c:pt>
                <c:pt idx="37" formatCode="0%">
                  <c:v>0.15757210991965093</c:v>
                </c:pt>
                <c:pt idx="38" formatCode="0%">
                  <c:v>5.5358096890016154E-2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8A-4418-A951-8D04A0C49C0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4D4D4D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1.0648571736948181E-3"/>
                  <c:y val="-9.20880642267116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8A-4418-A951-8D04A0C49C04}"/>
                </c:ext>
              </c:extLst>
            </c:dLbl>
            <c:dLbl>
              <c:idx val="15"/>
              <c:layout>
                <c:manualLayout>
                  <c:x val="2.1297143473895815E-3"/>
                  <c:y val="6.13920428178077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8A-4418-A951-8D04A0C49C04}"/>
                </c:ext>
              </c:extLst>
            </c:dLbl>
            <c:dLbl>
              <c:idx val="16"/>
              <c:layout>
                <c:manualLayout>
                  <c:x val="0"/>
                  <c:y val="-4.9113634254246204E-2"/>
                </c:manualLayout>
              </c:layout>
              <c:tx>
                <c:rich>
                  <a:bodyPr/>
                  <a:lstStyle/>
                  <a:p>
                    <a:fld id="{8A2333B2-3F1A-46AB-8B80-8E55B81492E4}" type="VALUE">
                      <a:rPr lang="en-US" b="0">
                        <a:solidFill>
                          <a:schemeClr val="bg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198-4CC2-A342-14523C2E8A5F}"/>
                </c:ext>
              </c:extLst>
            </c:dLbl>
            <c:dLbl>
              <c:idx val="26"/>
              <c:layout>
                <c:manualLayout>
                  <c:x val="0"/>
                  <c:y val="-3.06960214089041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8A-4418-A951-8D04A0C49C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Hoja1!$A$2:$A$40</c:f>
              <c:strCache>
                <c:ptCount val="39"/>
                <c:pt idx="0">
                  <c:v>Vietnam</c:v>
                </c:pt>
                <c:pt idx="1">
                  <c:v>Philippines</c:v>
                </c:pt>
                <c:pt idx="2">
                  <c:v>Indonesia</c:v>
                </c:pt>
                <c:pt idx="3">
                  <c:v>Lao PDR</c:v>
                </c:pt>
                <c:pt idx="4">
                  <c:v>Ivory Coast</c:v>
                </c:pt>
                <c:pt idx="5">
                  <c:v>India</c:v>
                </c:pt>
                <c:pt idx="6">
                  <c:v>Malaysia</c:v>
                </c:pt>
                <c:pt idx="7">
                  <c:v>Hong Kong</c:v>
                </c:pt>
                <c:pt idx="8">
                  <c:v>Nigeria</c:v>
                </c:pt>
                <c:pt idx="9">
                  <c:v>United Kingdom</c:v>
                </c:pt>
                <c:pt idx="10">
                  <c:v>Pakistan</c:v>
                </c:pt>
                <c:pt idx="11">
                  <c:v>Turkey</c:v>
                </c:pt>
                <c:pt idx="12">
                  <c:v>Palestine</c:v>
                </c:pt>
                <c:pt idx="13">
                  <c:v>Republic of Ireland</c:v>
                </c:pt>
                <c:pt idx="14">
                  <c:v>Peru</c:v>
                </c:pt>
                <c:pt idx="15">
                  <c:v>Ecuador</c:v>
                </c:pt>
                <c:pt idx="16">
                  <c:v>Sweden</c:v>
                </c:pt>
                <c:pt idx="17">
                  <c:v>Iran</c:v>
                </c:pt>
                <c:pt idx="18">
                  <c:v>Spain</c:v>
                </c:pt>
                <c:pt idx="19">
                  <c:v>The Netherlands</c:v>
                </c:pt>
                <c:pt idx="20">
                  <c:v>Italy</c:v>
                </c:pt>
                <c:pt idx="21">
                  <c:v>Republic of Korea</c:v>
                </c:pt>
                <c:pt idx="22">
                  <c:v>Brazil</c:v>
                </c:pt>
                <c:pt idx="23">
                  <c:v>Chile</c:v>
                </c:pt>
                <c:pt idx="24">
                  <c:v>Belgium</c:v>
                </c:pt>
                <c:pt idx="25">
                  <c:v>Canada</c:v>
                </c:pt>
                <c:pt idx="26">
                  <c:v>Germany</c:v>
                </c:pt>
                <c:pt idx="27">
                  <c:v>France</c:v>
                </c:pt>
                <c:pt idx="28">
                  <c:v>USA</c:v>
                </c:pt>
                <c:pt idx="29">
                  <c:v>Mexico</c:v>
                </c:pt>
                <c:pt idx="30">
                  <c:v>Slovenia</c:v>
                </c:pt>
                <c:pt idx="31">
                  <c:v>Poland</c:v>
                </c:pt>
                <c:pt idx="32">
                  <c:v>Finland</c:v>
                </c:pt>
                <c:pt idx="33">
                  <c:v>Japan</c:v>
                </c:pt>
                <c:pt idx="34">
                  <c:v>Greece</c:v>
                </c:pt>
                <c:pt idx="35">
                  <c:v>Argentina</c:v>
                </c:pt>
                <c:pt idx="36">
                  <c:v>Croatia</c:v>
                </c:pt>
                <c:pt idx="37">
                  <c:v>Serbia</c:v>
                </c:pt>
                <c:pt idx="38">
                  <c:v>Paraguay</c:v>
                </c:pt>
              </c:strCache>
            </c:strRef>
          </c:cat>
          <c:val>
            <c:numRef>
              <c:f>Hoja1!$C$2:$C$40</c:f>
              <c:numCache>
                <c:formatCode>###0%</c:formatCode>
                <c:ptCount val="39"/>
                <c:pt idx="0">
                  <c:v>5.7748976242383426E-2</c:v>
                </c:pt>
                <c:pt idx="1">
                  <c:v>7.7731389074443713E-2</c:v>
                </c:pt>
                <c:pt idx="2">
                  <c:v>8.7999999999999995E-2</c:v>
                </c:pt>
                <c:pt idx="3">
                  <c:v>0.14717086499531354</c:v>
                </c:pt>
                <c:pt idx="4">
                  <c:v>0.185</c:v>
                </c:pt>
                <c:pt idx="5">
                  <c:v>0.20400000000000001</c:v>
                </c:pt>
                <c:pt idx="6">
                  <c:v>0.24108630044165991</c:v>
                </c:pt>
                <c:pt idx="7">
                  <c:v>0.29600000000000004</c:v>
                </c:pt>
                <c:pt idx="8">
                  <c:v>0.313</c:v>
                </c:pt>
                <c:pt idx="9">
                  <c:v>0.45625963902200262</c:v>
                </c:pt>
                <c:pt idx="10">
                  <c:v>0.49998200712343766</c:v>
                </c:pt>
                <c:pt idx="11">
                  <c:v>0.5418901478729452</c:v>
                </c:pt>
                <c:pt idx="12">
                  <c:v>0.51138716356107661</c:v>
                </c:pt>
                <c:pt idx="13">
                  <c:v>0.50674441412472315</c:v>
                </c:pt>
                <c:pt idx="14">
                  <c:v>0.5687492847267378</c:v>
                </c:pt>
                <c:pt idx="15">
                  <c:v>0.4879479828941794</c:v>
                </c:pt>
                <c:pt idx="16">
                  <c:v>0.54219890810400695</c:v>
                </c:pt>
                <c:pt idx="17">
                  <c:v>0.59582206173735597</c:v>
                </c:pt>
                <c:pt idx="18">
                  <c:v>0.5586051679018077</c:v>
                </c:pt>
                <c:pt idx="19">
                  <c:v>0.50642372458261498</c:v>
                </c:pt>
                <c:pt idx="20">
                  <c:v>0.59383997125919563</c:v>
                </c:pt>
                <c:pt idx="21">
                  <c:v>0.60867553880783376</c:v>
                </c:pt>
                <c:pt idx="22">
                  <c:v>0.58743165039716305</c:v>
                </c:pt>
                <c:pt idx="23">
                  <c:v>0.58305322000000204</c:v>
                </c:pt>
                <c:pt idx="24">
                  <c:v>0.55406702391426355</c:v>
                </c:pt>
                <c:pt idx="25">
                  <c:v>0.61079244401947719</c:v>
                </c:pt>
                <c:pt idx="26">
                  <c:v>0.64399999999999991</c:v>
                </c:pt>
                <c:pt idx="27">
                  <c:v>0.59292899689184186</c:v>
                </c:pt>
                <c:pt idx="28">
                  <c:v>0.56454704724855453</c:v>
                </c:pt>
                <c:pt idx="29">
                  <c:v>0.66400790428455592</c:v>
                </c:pt>
                <c:pt idx="30">
                  <c:v>0.67256890762363541</c:v>
                </c:pt>
                <c:pt idx="31">
                  <c:v>0.57842046860708962</c:v>
                </c:pt>
                <c:pt idx="32">
                  <c:v>0.71829089651280964</c:v>
                </c:pt>
                <c:pt idx="33">
                  <c:v>0.62168321463102139</c:v>
                </c:pt>
                <c:pt idx="34">
                  <c:v>0.72799999999999998</c:v>
                </c:pt>
                <c:pt idx="35">
                  <c:v>0.58815659263307585</c:v>
                </c:pt>
                <c:pt idx="36" formatCode="0%">
                  <c:v>0.73607299937566539</c:v>
                </c:pt>
                <c:pt idx="37" formatCode="0%">
                  <c:v>0.7710367132006315</c:v>
                </c:pt>
                <c:pt idx="38" formatCode="0%">
                  <c:v>0.93107698128167016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8A-4418-A951-8D04A0C49C0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Hoja1!$A$2:$A$40</c:f>
              <c:strCache>
                <c:ptCount val="39"/>
                <c:pt idx="0">
                  <c:v>Vietnam</c:v>
                </c:pt>
                <c:pt idx="1">
                  <c:v>Philippines</c:v>
                </c:pt>
                <c:pt idx="2">
                  <c:v>Indonesia</c:v>
                </c:pt>
                <c:pt idx="3">
                  <c:v>Lao PDR</c:v>
                </c:pt>
                <c:pt idx="4">
                  <c:v>Ivory Coast</c:v>
                </c:pt>
                <c:pt idx="5">
                  <c:v>India</c:v>
                </c:pt>
                <c:pt idx="6">
                  <c:v>Malaysia</c:v>
                </c:pt>
                <c:pt idx="7">
                  <c:v>Hong Kong</c:v>
                </c:pt>
                <c:pt idx="8">
                  <c:v>Nigeria</c:v>
                </c:pt>
                <c:pt idx="9">
                  <c:v>United Kingdom</c:v>
                </c:pt>
                <c:pt idx="10">
                  <c:v>Pakistan</c:v>
                </c:pt>
                <c:pt idx="11">
                  <c:v>Turkey</c:v>
                </c:pt>
                <c:pt idx="12">
                  <c:v>Palestine</c:v>
                </c:pt>
                <c:pt idx="13">
                  <c:v>Republic of Ireland</c:v>
                </c:pt>
                <c:pt idx="14">
                  <c:v>Peru</c:v>
                </c:pt>
                <c:pt idx="15">
                  <c:v>Ecuador</c:v>
                </c:pt>
                <c:pt idx="16">
                  <c:v>Sweden</c:v>
                </c:pt>
                <c:pt idx="17">
                  <c:v>Iran</c:v>
                </c:pt>
                <c:pt idx="18">
                  <c:v>Spain</c:v>
                </c:pt>
                <c:pt idx="19">
                  <c:v>The Netherlands</c:v>
                </c:pt>
                <c:pt idx="20">
                  <c:v>Italy</c:v>
                </c:pt>
                <c:pt idx="21">
                  <c:v>Republic of Korea</c:v>
                </c:pt>
                <c:pt idx="22">
                  <c:v>Brazil</c:v>
                </c:pt>
                <c:pt idx="23">
                  <c:v>Chile</c:v>
                </c:pt>
                <c:pt idx="24">
                  <c:v>Belgium</c:v>
                </c:pt>
                <c:pt idx="25">
                  <c:v>Canada</c:v>
                </c:pt>
                <c:pt idx="26">
                  <c:v>Germany</c:v>
                </c:pt>
                <c:pt idx="27">
                  <c:v>France</c:v>
                </c:pt>
                <c:pt idx="28">
                  <c:v>USA</c:v>
                </c:pt>
                <c:pt idx="29">
                  <c:v>Mexico</c:v>
                </c:pt>
                <c:pt idx="30">
                  <c:v>Slovenia</c:v>
                </c:pt>
                <c:pt idx="31">
                  <c:v>Poland</c:v>
                </c:pt>
                <c:pt idx="32">
                  <c:v>Finland</c:v>
                </c:pt>
                <c:pt idx="33">
                  <c:v>Japan</c:v>
                </c:pt>
                <c:pt idx="34">
                  <c:v>Greece</c:v>
                </c:pt>
                <c:pt idx="35">
                  <c:v>Argentina</c:v>
                </c:pt>
                <c:pt idx="36">
                  <c:v>Croatia</c:v>
                </c:pt>
                <c:pt idx="37">
                  <c:v>Serbia</c:v>
                </c:pt>
                <c:pt idx="38">
                  <c:v>Paraguay</c:v>
                </c:pt>
              </c:strCache>
            </c:strRef>
          </c:cat>
          <c:val>
            <c:numRef>
              <c:f>Hoja1!$D$2:$D$37</c:f>
              <c:numCache>
                <c:formatCode>General</c:formatCode>
                <c:ptCount val="36"/>
              </c:numCache>
            </c:numRef>
          </c:val>
          <c:extLst>
            <c:ext xmlns:c16="http://schemas.microsoft.com/office/drawing/2014/chart" uri="{C3380CC4-5D6E-409C-BE32-E72D297353CC}">
              <c16:uniqueId val="{00000008-478A-4418-A951-8D04A0C49C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33226880"/>
        <c:axId val="133228416"/>
      </c:barChart>
      <c:catAx>
        <c:axId val="13322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28416"/>
        <c:crosses val="autoZero"/>
        <c:auto val="1"/>
        <c:lblAlgn val="ctr"/>
        <c:lblOffset val="100"/>
        <c:noMultiLvlLbl val="0"/>
      </c:catAx>
      <c:valAx>
        <c:axId val="133228416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extTo"/>
        <c:crossAx val="133226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EL PRIMERO RESALTA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C8DCD"/>
              </a:solidFill>
            </c:spPr>
            <c:extLst>
              <c:ext xmlns:c16="http://schemas.microsoft.com/office/drawing/2014/chart" uri="{C3380CC4-5D6E-409C-BE32-E72D297353CC}">
                <c16:uniqueId val="{00000001-4299-4AFF-80B5-A39B561B8E61}"/>
              </c:ext>
            </c:extLst>
          </c:dPt>
          <c:dPt>
            <c:idx val="1"/>
            <c:invertIfNegative val="0"/>
            <c:bubble3D val="0"/>
            <c:spPr>
              <a:solidFill>
                <a:srgbClr val="F9B1A2"/>
              </a:solidFill>
            </c:spPr>
            <c:extLst>
              <c:ext xmlns:c16="http://schemas.microsoft.com/office/drawing/2014/chart" uri="{C3380CC4-5D6E-409C-BE32-E72D297353CC}">
                <c16:uniqueId val="{00000003-4299-4AFF-80B5-A39B561B8E61}"/>
              </c:ext>
            </c:extLst>
          </c:dPt>
          <c:dPt>
            <c:idx val="2"/>
            <c:invertIfNegative val="0"/>
            <c:bubble3D val="0"/>
            <c:spPr>
              <a:solidFill>
                <a:srgbClr val="FFC300"/>
              </a:solidFill>
            </c:spPr>
            <c:extLst>
              <c:ext xmlns:c16="http://schemas.microsoft.com/office/drawing/2014/chart" uri="{C3380CC4-5D6E-409C-BE32-E72D297353CC}">
                <c16:uniqueId val="{00000005-4299-4AFF-80B5-A39B561B8E61}"/>
              </c:ext>
            </c:extLst>
          </c:dPt>
          <c:dPt>
            <c:idx val="3"/>
            <c:invertIfNegative val="0"/>
            <c:bubble3D val="0"/>
            <c:spPr>
              <a:solidFill>
                <a:srgbClr val="58BF78"/>
              </a:solidFill>
            </c:spPr>
            <c:extLst>
              <c:ext xmlns:c16="http://schemas.microsoft.com/office/drawing/2014/chart" uri="{C3380CC4-5D6E-409C-BE32-E72D297353CC}">
                <c16:uniqueId val="{00000007-4299-4AFF-80B5-A39B561B8E6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91B9B5F-1643-42B9-91FB-0693902C0488}" type="VALUE">
                      <a:rPr lang="en-US" b="1">
                        <a:solidFill>
                          <a:srgbClr val="4C8DCD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299-4AFF-80B5-A39B561B8E61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300">
                        <a:solidFill>
                          <a:srgbClr val="F9B1A2"/>
                        </a:solidFill>
                      </a:defRPr>
                    </a:pPr>
                    <a:fld id="{0315C1ED-C6DD-4F3E-8AD3-C65A367FD5CA}" type="VALUE">
                      <a:rPr lang="en-US" b="1">
                        <a:solidFill>
                          <a:srgbClr val="F9B1A2"/>
                        </a:solidFill>
                      </a:rPr>
                      <a:pPr>
                        <a:defRPr sz="1300">
                          <a:solidFill>
                            <a:srgbClr val="F9B1A2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99-4AFF-80B5-A39B561B8E61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300" b="1">
                        <a:solidFill>
                          <a:srgbClr val="F3961D"/>
                        </a:solidFill>
                      </a:defRPr>
                    </a:pPr>
                    <a:fld id="{6C33BA01-4AA8-4CC8-A815-5AD2AA71351E}" type="VALUE">
                      <a:rPr lang="en-US">
                        <a:solidFill>
                          <a:srgbClr val="FFC300"/>
                        </a:solidFill>
                      </a:rPr>
                      <a:pPr>
                        <a:defRPr sz="1300" b="1">
                          <a:solidFill>
                            <a:srgbClr val="F3961D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299-4AFF-80B5-A39B561B8E6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 b="1">
                      <a:solidFill>
                        <a:srgbClr val="58BF78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299-4AFF-80B5-A39B561B8E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Farming</c:v>
                </c:pt>
                <c:pt idx="1">
                  <c:v>Natural causes</c:v>
                </c:pt>
                <c:pt idx="2">
                  <c:v>Industries</c:v>
                </c:pt>
                <c:pt idx="3">
                  <c:v>People s behavior</c:v>
                </c:pt>
              </c:strCache>
            </c:strRef>
          </c:cat>
          <c:val>
            <c:numRef>
              <c:f>Hoja1!$B$2:$B$5</c:f>
              <c:numCache>
                <c:formatCode>###0%</c:formatCode>
                <c:ptCount val="4"/>
                <c:pt idx="0">
                  <c:v>3.4883605233184775E-2</c:v>
                </c:pt>
                <c:pt idx="1">
                  <c:v>0.16183530523433781</c:v>
                </c:pt>
                <c:pt idx="2">
                  <c:v>0.32638284597297018</c:v>
                </c:pt>
                <c:pt idx="3">
                  <c:v>0.40555823477002506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99-4AFF-80B5-A39B561B8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0839503"/>
        <c:axId val="200839087"/>
      </c:barChart>
      <c:valAx>
        <c:axId val="200839087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200839503"/>
        <c:crosses val="autoZero"/>
        <c:crossBetween val="between"/>
      </c:valAx>
      <c:catAx>
        <c:axId val="2008395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839087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rgbClr val="58BF78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0222946037377419E-2"/>
                  <c:y val="2.894717951609756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7F-4AB8-B482-084FDF349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Hoja1!$B$2:$B$7</c:f>
              <c:numCache>
                <c:formatCode>###0%</c:formatCode>
                <c:ptCount val="6"/>
                <c:pt idx="0">
                  <c:v>0.41660128274847419</c:v>
                </c:pt>
                <c:pt idx="1">
                  <c:v>0.39664149736034743</c:v>
                </c:pt>
                <c:pt idx="2">
                  <c:v>0.38232433354468776</c:v>
                </c:pt>
                <c:pt idx="3">
                  <c:v>0.3931529517219895</c:v>
                </c:pt>
                <c:pt idx="4">
                  <c:v>0.38320457562555743</c:v>
                </c:pt>
                <c:pt idx="5">
                  <c:v>0.41382358346814935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7F-4AB8-B482-084FDF349DF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FFC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Hoja1!$C$2:$C$7</c:f>
              <c:numCache>
                <c:formatCode>###0%</c:formatCode>
                <c:ptCount val="6"/>
                <c:pt idx="0">
                  <c:v>0.32566026238831147</c:v>
                </c:pt>
                <c:pt idx="1">
                  <c:v>0.32594765810984022</c:v>
                </c:pt>
                <c:pt idx="2">
                  <c:v>0.31232769685420719</c:v>
                </c:pt>
                <c:pt idx="3">
                  <c:v>0.36450051247505416</c:v>
                </c:pt>
                <c:pt idx="4">
                  <c:v>0.29475621284219672</c:v>
                </c:pt>
                <c:pt idx="5">
                  <c:v>0.32238568584617733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7F-4AB8-B482-084FDF349DF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F9B1A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9B1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57F-4AB8-B482-084FDF349DFD}"/>
              </c:ext>
            </c:extLst>
          </c:dPt>
          <c:dPt>
            <c:idx val="1"/>
            <c:invertIfNegative val="0"/>
            <c:bubble3D val="0"/>
            <c:spPr>
              <a:solidFill>
                <a:srgbClr val="F9B1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57F-4AB8-B482-084FDF349DFD}"/>
              </c:ext>
            </c:extLst>
          </c:dPt>
          <c:dPt>
            <c:idx val="2"/>
            <c:invertIfNegative val="0"/>
            <c:bubble3D val="0"/>
            <c:spPr>
              <a:solidFill>
                <a:srgbClr val="F9B1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57F-4AB8-B482-084FDF349DFD}"/>
              </c:ext>
            </c:extLst>
          </c:dPt>
          <c:dPt>
            <c:idx val="3"/>
            <c:invertIfNegative val="0"/>
            <c:bubble3D val="0"/>
            <c:spPr>
              <a:solidFill>
                <a:srgbClr val="F9B1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57F-4AB8-B482-084FDF349DFD}"/>
              </c:ext>
            </c:extLst>
          </c:dPt>
          <c:dPt>
            <c:idx val="4"/>
            <c:invertIfNegative val="0"/>
            <c:bubble3D val="0"/>
            <c:spPr>
              <a:solidFill>
                <a:srgbClr val="F9B1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57F-4AB8-B482-084FDF349DFD}"/>
              </c:ext>
            </c:extLst>
          </c:dPt>
          <c:dPt>
            <c:idx val="5"/>
            <c:invertIfNegative val="0"/>
            <c:bubble3D val="0"/>
            <c:spPr>
              <a:solidFill>
                <a:srgbClr val="F9B1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57F-4AB8-B482-084FDF349D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Hoja1!$D$2:$D$7</c:f>
              <c:numCache>
                <c:formatCode>###0%</c:formatCode>
                <c:ptCount val="6"/>
                <c:pt idx="0">
                  <c:v>0.16260692504546051</c:v>
                </c:pt>
                <c:pt idx="1">
                  <c:v>0.17856407810540342</c:v>
                </c:pt>
                <c:pt idx="2">
                  <c:v>0.15515633907358509</c:v>
                </c:pt>
                <c:pt idx="3">
                  <c:v>0.14426869747233831</c:v>
                </c:pt>
                <c:pt idx="4">
                  <c:v>0.18260174202883353</c:v>
                </c:pt>
                <c:pt idx="5">
                  <c:v>0.16534089717317044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57F-4AB8-B482-084FDF349DF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4C8DCD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3AC-45E2-8464-DF776E2F9A52}"/>
                </c:ext>
              </c:extLst>
            </c:dLbl>
            <c:dLbl>
              <c:idx val="2"/>
              <c:layout>
                <c:manualLayout>
                  <c:x val="6.740982012459016E-3"/>
                  <c:y val="-1.1028585918702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57F-4AB8-B482-084FDF349DFD}"/>
                </c:ext>
              </c:extLst>
            </c:dLbl>
            <c:dLbl>
              <c:idx val="5"/>
              <c:layout>
                <c:manualLayout>
                  <c:x val="3.5489571654841096E-3"/>
                  <c:y val="2.894717951609756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04D-42F8-8536-4C8B8E138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Hoja1!$E$2:$E$7</c:f>
              <c:numCache>
                <c:formatCode>###0%</c:formatCode>
                <c:ptCount val="6"/>
                <c:pt idx="0">
                  <c:v>3.7627118076319431E-2</c:v>
                </c:pt>
                <c:pt idx="1">
                  <c:v>3.1124895382687204E-2</c:v>
                </c:pt>
                <c:pt idx="2">
                  <c:v>4.1794929069246617E-2</c:v>
                </c:pt>
                <c:pt idx="3">
                  <c:v>4.0601584260919442E-2</c:v>
                </c:pt>
                <c:pt idx="4">
                  <c:v>3.4610028099175939E-2</c:v>
                </c:pt>
                <c:pt idx="5">
                  <c:v>2.3323570597128782E-2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57F-4AB8-B482-084FDF349D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553152"/>
        <c:axId val="213554688"/>
      </c:barChart>
      <c:catAx>
        <c:axId val="2135531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554688"/>
        <c:crosses val="autoZero"/>
        <c:auto val="1"/>
        <c:lblAlgn val="ctr"/>
        <c:lblOffset val="100"/>
        <c:noMultiLvlLbl val="0"/>
      </c:catAx>
      <c:valAx>
        <c:axId val="213554688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extTo"/>
        <c:crossAx val="21355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58BF7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Hoja1!$B$2:$B$6</c:f>
              <c:numCache>
                <c:formatCode>###0%</c:formatCode>
                <c:ptCount val="5"/>
                <c:pt idx="0">
                  <c:v>0.30775280241826874</c:v>
                </c:pt>
                <c:pt idx="1">
                  <c:v>0.33914233011441652</c:v>
                </c:pt>
                <c:pt idx="2">
                  <c:v>0.39572222670931156</c:v>
                </c:pt>
                <c:pt idx="3">
                  <c:v>0.44320001777815166</c:v>
                </c:pt>
                <c:pt idx="4">
                  <c:v>0.41637665619082881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23-4DA3-B443-9F3F6D3B72F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C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Hoja1!$C$2:$C$6</c:f>
              <c:numCache>
                <c:formatCode>###0%</c:formatCode>
                <c:ptCount val="5"/>
                <c:pt idx="0">
                  <c:v>0.17345550014556191</c:v>
                </c:pt>
                <c:pt idx="1">
                  <c:v>0.27306660393916476</c:v>
                </c:pt>
                <c:pt idx="2">
                  <c:v>0.31935675079764825</c:v>
                </c:pt>
                <c:pt idx="3">
                  <c:v>0.34420156246581513</c:v>
                </c:pt>
                <c:pt idx="4">
                  <c:v>0.37064766922363629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23-4DA3-B443-9F3F6D3B72F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F9B1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Hoja1!$D$2:$D$6</c:f>
              <c:numCache>
                <c:formatCode>###0%</c:formatCode>
                <c:ptCount val="5"/>
                <c:pt idx="0">
                  <c:v>0.29173545937128548</c:v>
                </c:pt>
                <c:pt idx="1">
                  <c:v>0.20128646228084299</c:v>
                </c:pt>
                <c:pt idx="2">
                  <c:v>0.17803489982056397</c:v>
                </c:pt>
                <c:pt idx="3">
                  <c:v>0.13396089940794281</c:v>
                </c:pt>
                <c:pt idx="4">
                  <c:v>0.14450823490920356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23-4DA3-B443-9F3F6D3B72F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4C8DC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C8D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23-4DA3-B443-9F3F6D3B72FC}"/>
              </c:ext>
            </c:extLst>
          </c:dPt>
          <c:dPt>
            <c:idx val="1"/>
            <c:invertIfNegative val="0"/>
            <c:bubble3D val="0"/>
            <c:spPr>
              <a:solidFill>
                <a:srgbClr val="4C8D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E23-4DA3-B443-9F3F6D3B72FC}"/>
              </c:ext>
            </c:extLst>
          </c:dPt>
          <c:dPt>
            <c:idx val="2"/>
            <c:invertIfNegative val="0"/>
            <c:bubble3D val="0"/>
            <c:spPr>
              <a:solidFill>
                <a:srgbClr val="4C8D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E23-4DA3-B443-9F3F6D3B72FC}"/>
              </c:ext>
            </c:extLst>
          </c:dPt>
          <c:dPt>
            <c:idx val="3"/>
            <c:invertIfNegative val="0"/>
            <c:bubble3D val="0"/>
            <c:spPr>
              <a:solidFill>
                <a:srgbClr val="4C8D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E23-4DA3-B443-9F3F6D3B72FC}"/>
              </c:ext>
            </c:extLst>
          </c:dPt>
          <c:dPt>
            <c:idx val="4"/>
            <c:invertIfNegative val="0"/>
            <c:bubble3D val="0"/>
            <c:spPr>
              <a:solidFill>
                <a:srgbClr val="4C8D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E23-4DA3-B443-9F3F6D3B72FC}"/>
              </c:ext>
            </c:extLst>
          </c:dPt>
          <c:dLbls>
            <c:dLbl>
              <c:idx val="0"/>
              <c:layout>
                <c:manualLayout>
                  <c:x val="0"/>
                  <c:y val="2.893518518518518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23-4DA3-B443-9F3F6D3B72FC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23-4DA3-B443-9F3F6D3B72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000" tIns="36000" rIns="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Hoja1!$E$2:$E$6</c:f>
              <c:numCache>
                <c:formatCode>###0%</c:formatCode>
                <c:ptCount val="5"/>
                <c:pt idx="0">
                  <c:v>5.6112537747398002E-2</c:v>
                </c:pt>
                <c:pt idx="1">
                  <c:v>5.866794818336625E-2</c:v>
                </c:pt>
                <c:pt idx="2">
                  <c:v>3.494008962944975E-2</c:v>
                </c:pt>
                <c:pt idx="3">
                  <c:v>2.8508612036024047E-2</c:v>
                </c:pt>
                <c:pt idx="4">
                  <c:v>2.6086027107565316E-2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E23-4DA3-B443-9F3F6D3B72FC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Hoja1!$F$2:$F$6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A-D22F-40CF-9B2E-CE79C2AEE4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609856"/>
        <c:axId val="213611648"/>
      </c:barChart>
      <c:catAx>
        <c:axId val="2136098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611648"/>
        <c:crosses val="autoZero"/>
        <c:auto val="1"/>
        <c:lblAlgn val="ctr"/>
        <c:lblOffset val="100"/>
        <c:noMultiLvlLbl val="0"/>
      </c:catAx>
      <c:valAx>
        <c:axId val="213611648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extTo"/>
        <c:crossAx val="2136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Americas</a:t>
            </a:r>
          </a:p>
        </c:rich>
      </c:tx>
      <c:layout>
        <c:manualLayout>
          <c:xMode val="edge"/>
          <c:yMode val="edge"/>
          <c:x val="0.35177882779686903"/>
          <c:y val="0.569102948525737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70962199312717"/>
          <c:y val="0.29207479593536567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8BF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A-4A0D-A6F2-06117A814752}"/>
              </c:ext>
            </c:extLst>
          </c:dPt>
          <c:dPt>
            <c:idx val="1"/>
            <c:bubble3D val="0"/>
            <c:spPr>
              <a:solidFill>
                <a:srgbClr val="FFC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A-4A0D-A6F2-06117A814752}"/>
              </c:ext>
            </c:extLst>
          </c:dPt>
          <c:dPt>
            <c:idx val="2"/>
            <c:bubble3D val="0"/>
            <c:spPr>
              <a:solidFill>
                <a:srgbClr val="F9B1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A-4A0D-A6F2-06117A814752}"/>
              </c:ext>
            </c:extLst>
          </c:dPt>
          <c:dPt>
            <c:idx val="3"/>
            <c:bubble3D val="0"/>
            <c:spPr>
              <a:solidFill>
                <a:srgbClr val="4C8D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A-4A0D-A6F2-06117A814752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4F9-447D-B12A-40921856E6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###0%</c:formatCode>
                <c:ptCount val="4"/>
                <c:pt idx="0">
                  <c:v>0.37882739902391932</c:v>
                </c:pt>
                <c:pt idx="1">
                  <c:v>0.37236236771884024</c:v>
                </c:pt>
                <c:pt idx="2">
                  <c:v>0.14503437075016037</c:v>
                </c:pt>
                <c:pt idx="3">
                  <c:v>3.5044798097124276E-2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1A-4A0D-A6F2-06117A814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2"/>
        <c:holeSize val="66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Europe</a:t>
            </a:r>
          </a:p>
        </c:rich>
      </c:tx>
      <c:layout>
        <c:manualLayout>
          <c:xMode val="edge"/>
          <c:yMode val="edge"/>
          <c:x val="0.41806128293241696"/>
          <c:y val="0.5734549391970681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307870092518718"/>
          <c:y val="0.25658267366328513"/>
          <c:w val="0.73427229927504045"/>
          <c:h val="0.74341705252326828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92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Europe</a:t>
            </a:r>
          </a:p>
        </c:rich>
      </c:tx>
      <c:layout>
        <c:manualLayout>
          <c:xMode val="edge"/>
          <c:yMode val="edge"/>
          <c:x val="0.39263028696654723"/>
          <c:y val="0.557889857631608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70962199312717"/>
          <c:y val="0.29207479593536567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8BF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16-4065-967C-A51C7687E9BF}"/>
              </c:ext>
            </c:extLst>
          </c:dPt>
          <c:dPt>
            <c:idx val="1"/>
            <c:bubble3D val="0"/>
            <c:spPr>
              <a:solidFill>
                <a:srgbClr val="FFC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16-4065-967C-A51C7687E9BF}"/>
              </c:ext>
            </c:extLst>
          </c:dPt>
          <c:dPt>
            <c:idx val="2"/>
            <c:bubble3D val="0"/>
            <c:spPr>
              <a:solidFill>
                <a:srgbClr val="F9B1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16-4065-967C-A51C7687E9BF}"/>
              </c:ext>
            </c:extLst>
          </c:dPt>
          <c:dPt>
            <c:idx val="3"/>
            <c:bubble3D val="0"/>
            <c:spPr>
              <a:solidFill>
                <a:srgbClr val="4C8D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16-4065-967C-A51C7687E9BF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16-4065-967C-A51C7687E9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###0%</c:formatCode>
                <c:ptCount val="4"/>
                <c:pt idx="0">
                  <c:v>0.42198655657307405</c:v>
                </c:pt>
                <c:pt idx="1">
                  <c:v>0.33010077645855213</c:v>
                </c:pt>
                <c:pt idx="2">
                  <c:v>0.14116335806663902</c:v>
                </c:pt>
                <c:pt idx="3">
                  <c:v>3.4097665918476336E-2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16-4065-967C-A51C7687E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2"/>
        <c:holeSize val="66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1</cdr:y>
    </cdr:from>
    <cdr:to>
      <cdr:x>1</cdr:x>
      <cdr:y>1</cdr:y>
    </cdr:to>
    <cdr:cxnSp macro="">
      <cdr:nvCxnSpPr>
        <cdr:cNvPr id="2" name="11 Conector recto">
          <a:extLst xmlns:a="http://schemas.openxmlformats.org/drawingml/2006/main">
            <a:ext uri="{FF2B5EF4-FFF2-40B4-BE49-F238E27FC236}">
              <a16:creationId xmlns:a16="http://schemas.microsoft.com/office/drawing/2014/main" id="{B0D918E3-96F5-4281-9B0C-BF67508D2157}"/>
            </a:ext>
          </a:extLst>
        </cdr:cNvPr>
        <cdr:cNvCxnSpPr/>
      </cdr:nvCxnSpPr>
      <cdr:spPr>
        <a:xfrm xmlns:a="http://schemas.openxmlformats.org/drawingml/2006/main">
          <a:off x="0" y="3079920"/>
          <a:ext cx="8654993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95000"/>
            </a:schemeClr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1</cdr:y>
    </cdr:from>
    <cdr:to>
      <cdr:x>1</cdr:x>
      <cdr:y>1</cdr:y>
    </cdr:to>
    <cdr:cxnSp macro="">
      <cdr:nvCxnSpPr>
        <cdr:cNvPr id="2" name="11 Conector recto">
          <a:extLst xmlns:a="http://schemas.openxmlformats.org/drawingml/2006/main">
            <a:ext uri="{FF2B5EF4-FFF2-40B4-BE49-F238E27FC236}">
              <a16:creationId xmlns:a16="http://schemas.microsoft.com/office/drawing/2014/main" id="{B0D918E3-96F5-4281-9B0C-BF67508D2157}"/>
            </a:ext>
          </a:extLst>
        </cdr:cNvPr>
        <cdr:cNvCxnSpPr/>
      </cdr:nvCxnSpPr>
      <cdr:spPr>
        <a:xfrm xmlns:a="http://schemas.openxmlformats.org/drawingml/2006/main">
          <a:off x="0" y="3079920"/>
          <a:ext cx="8654993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95000"/>
            </a:schemeClr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1</cdr:y>
    </cdr:from>
    <cdr:to>
      <cdr:x>1</cdr:x>
      <cdr:y>1</cdr:y>
    </cdr:to>
    <cdr:cxnSp macro="">
      <cdr:nvCxnSpPr>
        <cdr:cNvPr id="2" name="11 Conector recto">
          <a:extLst xmlns:a="http://schemas.openxmlformats.org/drawingml/2006/main">
            <a:ext uri="{FF2B5EF4-FFF2-40B4-BE49-F238E27FC236}">
              <a16:creationId xmlns:a16="http://schemas.microsoft.com/office/drawing/2014/main" id="{B0D918E3-96F5-4281-9B0C-BF67508D2157}"/>
            </a:ext>
          </a:extLst>
        </cdr:cNvPr>
        <cdr:cNvCxnSpPr/>
      </cdr:nvCxnSpPr>
      <cdr:spPr>
        <a:xfrm xmlns:a="http://schemas.openxmlformats.org/drawingml/2006/main">
          <a:off x="0" y="3079920"/>
          <a:ext cx="8654993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95000"/>
            </a:schemeClr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1</cdr:y>
    </cdr:from>
    <cdr:to>
      <cdr:x>1</cdr:x>
      <cdr:y>1</cdr:y>
    </cdr:to>
    <cdr:cxnSp macro="">
      <cdr:nvCxnSpPr>
        <cdr:cNvPr id="2" name="11 Conector recto">
          <a:extLst xmlns:a="http://schemas.openxmlformats.org/drawingml/2006/main">
            <a:ext uri="{FF2B5EF4-FFF2-40B4-BE49-F238E27FC236}">
              <a16:creationId xmlns:a16="http://schemas.microsoft.com/office/drawing/2014/main" id="{B0D918E3-96F5-4281-9B0C-BF67508D2157}"/>
            </a:ext>
          </a:extLst>
        </cdr:cNvPr>
        <cdr:cNvCxnSpPr/>
      </cdr:nvCxnSpPr>
      <cdr:spPr>
        <a:xfrm xmlns:a="http://schemas.openxmlformats.org/drawingml/2006/main">
          <a:off x="0" y="3079920"/>
          <a:ext cx="8654993" cy="0"/>
        </a:xfrm>
        <a:prstGeom xmlns:a="http://schemas.openxmlformats.org/drawingml/2006/main" prst="line">
          <a:avLst/>
        </a:prstGeom>
        <a:ln xmlns:a="http://schemas.openxmlformats.org/drawingml/2006/main" w="3175">
          <a:noFill/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1</cdr:y>
    </cdr:from>
    <cdr:to>
      <cdr:x>1</cdr:x>
      <cdr:y>1</cdr:y>
    </cdr:to>
    <cdr:cxnSp macro="">
      <cdr:nvCxnSpPr>
        <cdr:cNvPr id="2" name="11 Conector recto">
          <a:extLst xmlns:a="http://schemas.openxmlformats.org/drawingml/2006/main">
            <a:ext uri="{FF2B5EF4-FFF2-40B4-BE49-F238E27FC236}">
              <a16:creationId xmlns:a16="http://schemas.microsoft.com/office/drawing/2014/main" id="{B0D918E3-96F5-4281-9B0C-BF67508D2157}"/>
            </a:ext>
          </a:extLst>
        </cdr:cNvPr>
        <cdr:cNvCxnSpPr/>
      </cdr:nvCxnSpPr>
      <cdr:spPr>
        <a:xfrm xmlns:a="http://schemas.openxmlformats.org/drawingml/2006/main">
          <a:off x="0" y="3079920"/>
          <a:ext cx="8654993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95000"/>
            </a:schemeClr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1</cdr:y>
    </cdr:from>
    <cdr:to>
      <cdr:x>1</cdr:x>
      <cdr:y>1</cdr:y>
    </cdr:to>
    <cdr:cxnSp macro="">
      <cdr:nvCxnSpPr>
        <cdr:cNvPr id="2" name="11 Conector recto">
          <a:extLst xmlns:a="http://schemas.openxmlformats.org/drawingml/2006/main">
            <a:ext uri="{FF2B5EF4-FFF2-40B4-BE49-F238E27FC236}">
              <a16:creationId xmlns:a16="http://schemas.microsoft.com/office/drawing/2014/main" id="{B0D918E3-96F5-4281-9B0C-BF67508D2157}"/>
            </a:ext>
          </a:extLst>
        </cdr:cNvPr>
        <cdr:cNvCxnSpPr/>
      </cdr:nvCxnSpPr>
      <cdr:spPr>
        <a:xfrm xmlns:a="http://schemas.openxmlformats.org/drawingml/2006/main">
          <a:off x="0" y="3079920"/>
          <a:ext cx="8654993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95000"/>
            </a:schemeClr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1</cdr:y>
    </cdr:from>
    <cdr:to>
      <cdr:x>1</cdr:x>
      <cdr:y>1</cdr:y>
    </cdr:to>
    <cdr:cxnSp macro="">
      <cdr:nvCxnSpPr>
        <cdr:cNvPr id="2" name="11 Conector recto">
          <a:extLst xmlns:a="http://schemas.openxmlformats.org/drawingml/2006/main">
            <a:ext uri="{FF2B5EF4-FFF2-40B4-BE49-F238E27FC236}">
              <a16:creationId xmlns:a16="http://schemas.microsoft.com/office/drawing/2014/main" id="{B0D918E3-96F5-4281-9B0C-BF67508D2157}"/>
            </a:ext>
          </a:extLst>
        </cdr:cNvPr>
        <cdr:cNvCxnSpPr/>
      </cdr:nvCxnSpPr>
      <cdr:spPr>
        <a:xfrm xmlns:a="http://schemas.openxmlformats.org/drawingml/2006/main">
          <a:off x="0" y="3079920"/>
          <a:ext cx="8654993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95000"/>
            </a:schemeClr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1</cdr:y>
    </cdr:from>
    <cdr:to>
      <cdr:x>1</cdr:x>
      <cdr:y>1</cdr:y>
    </cdr:to>
    <cdr:cxnSp macro="">
      <cdr:nvCxnSpPr>
        <cdr:cNvPr id="2" name="11 Conector recto">
          <a:extLst xmlns:a="http://schemas.openxmlformats.org/drawingml/2006/main">
            <a:ext uri="{FF2B5EF4-FFF2-40B4-BE49-F238E27FC236}">
              <a16:creationId xmlns:a16="http://schemas.microsoft.com/office/drawing/2014/main" id="{B0D918E3-96F5-4281-9B0C-BF67508D2157}"/>
            </a:ext>
          </a:extLst>
        </cdr:cNvPr>
        <cdr:cNvCxnSpPr/>
      </cdr:nvCxnSpPr>
      <cdr:spPr>
        <a:xfrm xmlns:a="http://schemas.openxmlformats.org/drawingml/2006/main">
          <a:off x="0" y="3079920"/>
          <a:ext cx="8654993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95000"/>
            </a:schemeClr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1</cdr:y>
    </cdr:from>
    <cdr:to>
      <cdr:x>1</cdr:x>
      <cdr:y>1</cdr:y>
    </cdr:to>
    <cdr:cxnSp macro="">
      <cdr:nvCxnSpPr>
        <cdr:cNvPr id="2" name="11 Conector recto">
          <a:extLst xmlns:a="http://schemas.openxmlformats.org/drawingml/2006/main">
            <a:ext uri="{FF2B5EF4-FFF2-40B4-BE49-F238E27FC236}">
              <a16:creationId xmlns:a16="http://schemas.microsoft.com/office/drawing/2014/main" id="{B0D918E3-96F5-4281-9B0C-BF67508D2157}"/>
            </a:ext>
          </a:extLst>
        </cdr:cNvPr>
        <cdr:cNvCxnSpPr/>
      </cdr:nvCxnSpPr>
      <cdr:spPr>
        <a:xfrm xmlns:a="http://schemas.openxmlformats.org/drawingml/2006/main">
          <a:off x="0" y="3079920"/>
          <a:ext cx="8654993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95000"/>
            </a:schemeClr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1</cdr:y>
    </cdr:from>
    <cdr:to>
      <cdr:x>1</cdr:x>
      <cdr:y>1</cdr:y>
    </cdr:to>
    <cdr:cxnSp macro="">
      <cdr:nvCxnSpPr>
        <cdr:cNvPr id="2" name="11 Conector recto">
          <a:extLst xmlns:a="http://schemas.openxmlformats.org/drawingml/2006/main">
            <a:ext uri="{FF2B5EF4-FFF2-40B4-BE49-F238E27FC236}">
              <a16:creationId xmlns:a16="http://schemas.microsoft.com/office/drawing/2014/main" id="{B0D918E3-96F5-4281-9B0C-BF67508D2157}"/>
            </a:ext>
          </a:extLst>
        </cdr:cNvPr>
        <cdr:cNvCxnSpPr/>
      </cdr:nvCxnSpPr>
      <cdr:spPr>
        <a:xfrm xmlns:a="http://schemas.openxmlformats.org/drawingml/2006/main">
          <a:off x="0" y="3079920"/>
          <a:ext cx="8654993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95000"/>
            </a:schemeClr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1</cdr:y>
    </cdr:from>
    <cdr:to>
      <cdr:x>1</cdr:x>
      <cdr:y>1</cdr:y>
    </cdr:to>
    <cdr:cxnSp macro="">
      <cdr:nvCxnSpPr>
        <cdr:cNvPr id="2" name="11 Conector recto">
          <a:extLst xmlns:a="http://schemas.openxmlformats.org/drawingml/2006/main">
            <a:ext uri="{FF2B5EF4-FFF2-40B4-BE49-F238E27FC236}">
              <a16:creationId xmlns:a16="http://schemas.microsoft.com/office/drawing/2014/main" id="{B0D918E3-96F5-4281-9B0C-BF67508D2157}"/>
            </a:ext>
          </a:extLst>
        </cdr:cNvPr>
        <cdr:cNvCxnSpPr/>
      </cdr:nvCxnSpPr>
      <cdr:spPr>
        <a:xfrm xmlns:a="http://schemas.openxmlformats.org/drawingml/2006/main">
          <a:off x="0" y="3079920"/>
          <a:ext cx="8654993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95000"/>
            </a:schemeClr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1</cdr:y>
    </cdr:from>
    <cdr:to>
      <cdr:x>1</cdr:x>
      <cdr:y>1</cdr:y>
    </cdr:to>
    <cdr:cxnSp macro="">
      <cdr:nvCxnSpPr>
        <cdr:cNvPr id="2" name="11 Conector recto">
          <a:extLst xmlns:a="http://schemas.openxmlformats.org/drawingml/2006/main">
            <a:ext uri="{FF2B5EF4-FFF2-40B4-BE49-F238E27FC236}">
              <a16:creationId xmlns:a16="http://schemas.microsoft.com/office/drawing/2014/main" id="{B0D918E3-96F5-4281-9B0C-BF67508D2157}"/>
            </a:ext>
          </a:extLst>
        </cdr:cNvPr>
        <cdr:cNvCxnSpPr/>
      </cdr:nvCxnSpPr>
      <cdr:spPr>
        <a:xfrm xmlns:a="http://schemas.openxmlformats.org/drawingml/2006/main">
          <a:off x="0" y="3079920"/>
          <a:ext cx="8654993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95000"/>
            </a:schemeClr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1</cdr:y>
    </cdr:from>
    <cdr:to>
      <cdr:x>1</cdr:x>
      <cdr:y>1</cdr:y>
    </cdr:to>
    <cdr:cxnSp macro="">
      <cdr:nvCxnSpPr>
        <cdr:cNvPr id="2" name="11 Conector recto">
          <a:extLst xmlns:a="http://schemas.openxmlformats.org/drawingml/2006/main">
            <a:ext uri="{FF2B5EF4-FFF2-40B4-BE49-F238E27FC236}">
              <a16:creationId xmlns:a16="http://schemas.microsoft.com/office/drawing/2014/main" id="{B0D918E3-96F5-4281-9B0C-BF67508D2157}"/>
            </a:ext>
          </a:extLst>
        </cdr:cNvPr>
        <cdr:cNvCxnSpPr/>
      </cdr:nvCxnSpPr>
      <cdr:spPr>
        <a:xfrm xmlns:a="http://schemas.openxmlformats.org/drawingml/2006/main">
          <a:off x="0" y="3079920"/>
          <a:ext cx="8654993" cy="0"/>
        </a:xfrm>
        <a:prstGeom xmlns:a="http://schemas.openxmlformats.org/drawingml/2006/main" prst="line">
          <a:avLst/>
        </a:prstGeom>
        <a:ln xmlns:a="http://schemas.openxmlformats.org/drawingml/2006/main" w="3175">
          <a:noFill/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BB0DF-F1D3-46DC-88EB-8333D786AA49}" type="datetimeFigureOut">
              <a:rPr lang="es-PE" smtClean="0"/>
              <a:t>7/06/2024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11BC3-137C-4A2A-81B0-23BE077FB80C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251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832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02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4105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2031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5446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540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27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90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27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25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10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95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76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1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2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71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35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3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8900000">
            <a:off x="8661921" y="6102497"/>
            <a:ext cx="288032" cy="288032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498656" y="6093296"/>
            <a:ext cx="609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CF45B-E7DE-4A72-8499-E4A2281FB54C}" type="slidenum">
              <a:rPr kumimoji="0" lang="es-AR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A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1002426" y="6246513"/>
            <a:ext cx="759547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" y="6146329"/>
            <a:ext cx="1800200" cy="5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4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8900000">
            <a:off x="8661921" y="6102497"/>
            <a:ext cx="288032" cy="288032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498656" y="6093296"/>
            <a:ext cx="609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CF45B-E7DE-4A72-8499-E4A2281FB54C}" type="slidenum">
              <a:rPr kumimoji="0" lang="es-AR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A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1002426" y="6246513"/>
            <a:ext cx="759547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" y="6146329"/>
            <a:ext cx="1800200" cy="5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chart" Target="../charts/chart21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image" Target="../media/image8.png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Relationship Id="rId9" Type="http://schemas.openxmlformats.org/officeDocument/2006/relationships/chart" Target="../charts/char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7" Type="http://schemas.openxmlformats.org/officeDocument/2006/relationships/chart" Target="../charts/chart3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8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mate Change Vector Images – Browse 61,366 Stock Photos, Vectors, and  Video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" y="1149911"/>
            <a:ext cx="8043526" cy="42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76672"/>
            <a:ext cx="3011010" cy="926790"/>
          </a:xfrm>
          <a:prstGeom prst="rect">
            <a:avLst/>
          </a:prstGeom>
        </p:spPr>
      </p:pic>
      <p:sp>
        <p:nvSpPr>
          <p:cNvPr id="7" name="Google Shape;2195;p36"/>
          <p:cNvSpPr/>
          <p:nvPr/>
        </p:nvSpPr>
        <p:spPr>
          <a:xfrm>
            <a:off x="2636242" y="2794929"/>
            <a:ext cx="893200" cy="89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8" name="28 Rectángulo"/>
          <p:cNvSpPr/>
          <p:nvPr/>
        </p:nvSpPr>
        <p:spPr>
          <a:xfrm>
            <a:off x="866980" y="5527574"/>
            <a:ext cx="63966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tserrat" pitchFamily="50" charset="0"/>
                <a:cs typeface="Arial" panose="020B0604020202020204" pitchFamily="34" charset="0"/>
              </a:rPr>
              <a:t>Climate change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WWS 2024</a:t>
            </a:r>
            <a:endParaRPr lang="es-A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95212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699897"/>
              </p:ext>
            </p:extLst>
          </p:nvPr>
        </p:nvGraphicFramePr>
        <p:xfrm>
          <a:off x="307558" y="1840459"/>
          <a:ext cx="8547681" cy="4067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8868">
                  <a:extLst>
                    <a:ext uri="{9D8B030D-6E8A-4147-A177-3AD203B41FA5}">
                      <a16:colId xmlns:a16="http://schemas.microsoft.com/office/drawing/2014/main" val="3360603992"/>
                    </a:ext>
                  </a:extLst>
                </a:gridCol>
                <a:gridCol w="3148813">
                  <a:extLst>
                    <a:ext uri="{9D8B030D-6E8A-4147-A177-3AD203B41FA5}">
                      <a16:colId xmlns:a16="http://schemas.microsoft.com/office/drawing/2014/main" val="1294065459"/>
                    </a:ext>
                  </a:extLst>
                </a:gridCol>
              </a:tblGrid>
              <a:tr h="459549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u="none" strike="noStrike" dirty="0" err="1">
                          <a:effectLst/>
                        </a:rPr>
                        <a:t>Recycling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04229"/>
                  </a:ext>
                </a:extLst>
              </a:tr>
              <a:tr h="551459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u="none" strike="noStrike" dirty="0">
                          <a:effectLst/>
                        </a:rPr>
                        <a:t>Stop </a:t>
                      </a:r>
                      <a:r>
                        <a:rPr lang="es-PE" sz="1200" u="none" strike="noStrike" dirty="0" err="1">
                          <a:effectLst/>
                        </a:rPr>
                        <a:t>buying</a:t>
                      </a:r>
                      <a:r>
                        <a:rPr lang="es-PE" sz="1200" u="none" strike="noStrike" dirty="0">
                          <a:effectLst/>
                        </a:rPr>
                        <a:t> </a:t>
                      </a:r>
                      <a:r>
                        <a:rPr lang="es-PE" sz="1200" u="none" strike="noStrike" dirty="0" err="1">
                          <a:effectLst/>
                        </a:rPr>
                        <a:t>fast</a:t>
                      </a:r>
                      <a:r>
                        <a:rPr lang="es-PE" sz="1200" u="none" strike="noStrike" dirty="0">
                          <a:effectLst/>
                        </a:rPr>
                        <a:t> </a:t>
                      </a:r>
                      <a:r>
                        <a:rPr lang="es-PE" sz="1200" u="none" strike="noStrike" dirty="0" err="1">
                          <a:effectLst/>
                        </a:rPr>
                        <a:t>fashion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91230"/>
                  </a:ext>
                </a:extLst>
              </a:tr>
              <a:tr h="459549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u="none" strike="noStrike" dirty="0" err="1">
                          <a:effectLst/>
                        </a:rPr>
                        <a:t>Only</a:t>
                      </a:r>
                      <a:r>
                        <a:rPr lang="es-PE" sz="1200" u="none" strike="noStrike" dirty="0">
                          <a:effectLst/>
                        </a:rPr>
                        <a:t> </a:t>
                      </a:r>
                      <a:r>
                        <a:rPr lang="es-PE" sz="1200" u="none" strike="noStrike" dirty="0" err="1">
                          <a:effectLst/>
                        </a:rPr>
                        <a:t>buy</a:t>
                      </a:r>
                      <a:r>
                        <a:rPr lang="es-PE" sz="1200" u="none" strike="noStrike" dirty="0">
                          <a:effectLst/>
                        </a:rPr>
                        <a:t> </a:t>
                      </a:r>
                      <a:r>
                        <a:rPr lang="es-PE" sz="1200" u="none" strike="noStrike" dirty="0" err="1">
                          <a:effectLst/>
                        </a:rPr>
                        <a:t>organic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665683"/>
                  </a:ext>
                </a:extLst>
              </a:tr>
              <a:tr h="459549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u="none" strike="noStrike" dirty="0">
                          <a:effectLst/>
                        </a:rPr>
                        <a:t>Stop </a:t>
                      </a:r>
                      <a:r>
                        <a:rPr lang="es-PE" sz="1200" u="none" strike="noStrike" dirty="0" err="1">
                          <a:effectLst/>
                        </a:rPr>
                        <a:t>using</a:t>
                      </a:r>
                      <a:r>
                        <a:rPr lang="es-PE" sz="1200" u="none" strike="noStrike" dirty="0">
                          <a:effectLst/>
                        </a:rPr>
                        <a:t> a car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540866"/>
                  </a:ext>
                </a:extLst>
              </a:tr>
              <a:tr h="551459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u="none" strike="noStrike" dirty="0">
                          <a:effectLst/>
                        </a:rPr>
                        <a:t>Stop </a:t>
                      </a:r>
                      <a:r>
                        <a:rPr lang="es-PE" sz="1200" u="none" strike="noStrike" dirty="0" err="1">
                          <a:effectLst/>
                        </a:rPr>
                        <a:t>taking</a:t>
                      </a:r>
                      <a:r>
                        <a:rPr lang="es-PE" sz="1200" u="none" strike="noStrike" dirty="0">
                          <a:effectLst/>
                        </a:rPr>
                        <a:t> planes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875647"/>
                  </a:ext>
                </a:extLst>
              </a:tr>
              <a:tr h="459549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u="none" strike="noStrike" dirty="0">
                          <a:effectLst/>
                        </a:rPr>
                        <a:t>Stop </a:t>
                      </a:r>
                      <a:r>
                        <a:rPr lang="es-PE" sz="1200" u="none" strike="noStrike" dirty="0" err="1">
                          <a:effectLst/>
                        </a:rPr>
                        <a:t>eating</a:t>
                      </a:r>
                      <a:r>
                        <a:rPr lang="es-PE" sz="1200" u="none" strike="noStrike" dirty="0">
                          <a:effectLst/>
                        </a:rPr>
                        <a:t> </a:t>
                      </a:r>
                      <a:r>
                        <a:rPr lang="es-PE" sz="1200" u="none" strike="noStrike" dirty="0" err="1">
                          <a:effectLst/>
                        </a:rPr>
                        <a:t>meat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13851"/>
                  </a:ext>
                </a:extLst>
              </a:tr>
              <a:tr h="551459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u="none" strike="noStrike" dirty="0" err="1">
                          <a:effectLst/>
                        </a:rPr>
                        <a:t>None</a:t>
                      </a:r>
                      <a:r>
                        <a:rPr lang="es-PE" sz="1200" u="none" strike="noStrike" dirty="0">
                          <a:effectLst/>
                        </a:rPr>
                        <a:t> of </a:t>
                      </a:r>
                      <a:r>
                        <a:rPr lang="es-PE" sz="1200" u="none" strike="noStrike" dirty="0" err="1">
                          <a:effectLst/>
                        </a:rPr>
                        <a:t>the</a:t>
                      </a:r>
                      <a:r>
                        <a:rPr lang="es-PE" sz="1200" u="none" strike="noStrike" dirty="0">
                          <a:effectLst/>
                        </a:rPr>
                        <a:t> </a:t>
                      </a:r>
                      <a:r>
                        <a:rPr lang="es-PE" sz="1200" u="none" strike="noStrike" dirty="0" err="1">
                          <a:effectLst/>
                        </a:rPr>
                        <a:t>above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952009"/>
                  </a:ext>
                </a:extLst>
              </a:tr>
              <a:tr h="574437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Dk</a:t>
                      </a:r>
                      <a:r>
                        <a:rPr lang="es-MX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s-MX" sz="12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Nr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163720"/>
                  </a:ext>
                </a:extLst>
              </a:tr>
            </a:tbl>
          </a:graphicData>
        </a:graphic>
      </p:graphicFrame>
      <p:sp>
        <p:nvSpPr>
          <p:cNvPr id="8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36569" y="677814"/>
            <a:ext cx="8267681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total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population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85" name="31 CuadroTexto"/>
          <p:cNvSpPr txBox="1"/>
          <p:nvPr/>
        </p:nvSpPr>
        <p:spPr>
          <a:xfrm>
            <a:off x="282369" y="360040"/>
            <a:ext cx="770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Calibri Light" panose="020F0302020204030204" pitchFamily="34" charset="0"/>
              </a:rPr>
              <a:t>Would you do any of the following to prevent climate change?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99" name="Gráfico 98"/>
          <p:cNvGraphicFramePr/>
          <p:nvPr>
            <p:extLst>
              <p:ext uri="{D42A27DB-BD31-4B8C-83A1-F6EECF244321}">
                <p14:modId xmlns:p14="http://schemas.microsoft.com/office/powerpoint/2010/main" val="491979624"/>
              </p:ext>
            </p:extLst>
          </p:nvPr>
        </p:nvGraphicFramePr>
        <p:xfrm>
          <a:off x="5835316" y="1796210"/>
          <a:ext cx="1804737" cy="423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442478"/>
              </p:ext>
            </p:extLst>
          </p:nvPr>
        </p:nvGraphicFramePr>
        <p:xfrm>
          <a:off x="6333938" y="744363"/>
          <a:ext cx="293674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educational level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64" name="Picture 4" descr="Cartoon education success man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485160"/>
              </a:clrFrom>
              <a:clrTo>
                <a:srgbClr val="48516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 b="19734"/>
          <a:stretch/>
        </p:blipFill>
        <p:spPr bwMode="auto">
          <a:xfrm>
            <a:off x="468558" y="938467"/>
            <a:ext cx="1007482" cy="9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05094526"/>
              </p:ext>
            </p:extLst>
          </p:nvPr>
        </p:nvGraphicFramePr>
        <p:xfrm>
          <a:off x="7359316" y="1804231"/>
          <a:ext cx="1804737" cy="423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099982052"/>
              </p:ext>
            </p:extLst>
          </p:nvPr>
        </p:nvGraphicFramePr>
        <p:xfrm>
          <a:off x="3052011" y="1780170"/>
          <a:ext cx="1760618" cy="423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4106885879"/>
              </p:ext>
            </p:extLst>
          </p:nvPr>
        </p:nvGraphicFramePr>
        <p:xfrm>
          <a:off x="4359441" y="1788190"/>
          <a:ext cx="1804737" cy="423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784493236"/>
              </p:ext>
            </p:extLst>
          </p:nvPr>
        </p:nvGraphicFramePr>
        <p:xfrm>
          <a:off x="2061410" y="1776157"/>
          <a:ext cx="1620249" cy="423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45422"/>
              </p:ext>
            </p:extLst>
          </p:nvPr>
        </p:nvGraphicFramePr>
        <p:xfrm>
          <a:off x="1828795" y="1305568"/>
          <a:ext cx="6990349" cy="472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5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9140">
                  <a:extLst>
                    <a:ext uri="{9D8B030D-6E8A-4147-A177-3AD203B41FA5}">
                      <a16:colId xmlns:a16="http://schemas.microsoft.com/office/drawing/2014/main" val="1574646139"/>
                    </a:ext>
                  </a:extLst>
                </a:gridCol>
              </a:tblGrid>
              <a:tr h="472784"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education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only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basic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education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Completed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primary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Completed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secondary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school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Completed High level education (University)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Completed Higher level of education (Masters, PHD, etc.)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2024. Base: 33862. </a:t>
            </a:r>
          </a:p>
        </p:txBody>
      </p:sp>
    </p:spTree>
    <p:extLst>
      <p:ext uri="{BB962C8B-B14F-4D97-AF65-F5344CB8AC3E}">
        <p14:creationId xmlns:p14="http://schemas.microsoft.com/office/powerpoint/2010/main" val="395752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5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645283"/>
              </p:ext>
            </p:extLst>
          </p:nvPr>
        </p:nvGraphicFramePr>
        <p:xfrm>
          <a:off x="565484" y="1694129"/>
          <a:ext cx="7795493" cy="415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299">
                  <a:extLst>
                    <a:ext uri="{9D8B030D-6E8A-4147-A177-3AD203B41FA5}">
                      <a16:colId xmlns:a16="http://schemas.microsoft.com/office/drawing/2014/main" val="3906232175"/>
                    </a:ext>
                  </a:extLst>
                </a:gridCol>
                <a:gridCol w="974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9152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Recycling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653766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653766"/>
                          </a:solidFill>
                          <a:effectLst/>
                          <a:latin typeface="+mj-lt"/>
                        </a:rPr>
                        <a:t>62%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653766"/>
                          </a:solidFill>
                          <a:effectLst/>
                          <a:latin typeface="+mj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653766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653766"/>
                          </a:solidFill>
                          <a:effectLst/>
                          <a:latin typeface="+mj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653766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52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Stop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buying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fast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fashion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F989B"/>
                          </a:solidFill>
                          <a:effectLst/>
                          <a:latin typeface="+mj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F989B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F989B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F989B"/>
                          </a:solidFill>
                          <a:effectLst/>
                          <a:latin typeface="+mj-lt"/>
                        </a:rPr>
                        <a:t>34%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F989B"/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F989B"/>
                          </a:solidFill>
                          <a:effectLst/>
                          <a:latin typeface="+mj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52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Only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buy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organic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F9201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F9201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F9201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F9201"/>
                          </a:solidFill>
                          <a:effectLst/>
                          <a:latin typeface="+mj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FF9201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F9201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52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Stop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using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a car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DA97B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DA97B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DA97B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DA97B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DA97B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DA97B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52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Stop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taking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planes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FEA7F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FEA7F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FEA7F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FEA7F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FEA7F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FEA7F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1066"/>
                  </a:ext>
                </a:extLst>
              </a:tr>
              <a:tr h="519152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Stop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eating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meat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50B49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50B49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50B49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50B490"/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50B49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50B49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63671"/>
                  </a:ext>
                </a:extLst>
              </a:tr>
              <a:tr h="519152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None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above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058272"/>
                  </a:ext>
                </a:extLst>
              </a:tr>
              <a:tr h="519152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Dk</a:t>
                      </a: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s-MX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Nr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0CA0CF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0CA0CF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0CA0CF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0CA0CF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0CA0CF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0CA0CF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059497"/>
                  </a:ext>
                </a:extLst>
              </a:tr>
            </a:tbl>
          </a:graphicData>
        </a:graphic>
      </p:graphicFrame>
      <p:sp>
        <p:nvSpPr>
          <p:cNvPr id="11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6963794" y="670266"/>
            <a:ext cx="1449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employment</a:t>
            </a:r>
            <a:endParaRPr lang="es-PE" sz="1600" dirty="0">
              <a:latin typeface="Calibri Light" panose="020F0302020204030204" pitchFamily="34" charset="0"/>
            </a:endParaRPr>
          </a:p>
        </p:txBody>
      </p:sp>
      <p:sp>
        <p:nvSpPr>
          <p:cNvPr id="9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36570" y="677813"/>
            <a:ext cx="5643126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total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population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282369" y="360040"/>
            <a:ext cx="770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Calibri Light" panose="020F0302020204030204" pitchFamily="34" charset="0"/>
              </a:rPr>
              <a:t>Would you do any of the following to prevent climate change?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469501"/>
              </p:ext>
            </p:extLst>
          </p:nvPr>
        </p:nvGraphicFramePr>
        <p:xfrm>
          <a:off x="2706718" y="1064933"/>
          <a:ext cx="5654259" cy="59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60">
                  <a:extLst>
                    <a:ext uri="{9D8B030D-6E8A-4147-A177-3AD203B41FA5}">
                      <a16:colId xmlns:a16="http://schemas.microsoft.com/office/drawing/2014/main" val="1574646139"/>
                    </a:ext>
                  </a:extLst>
                </a:gridCol>
                <a:gridCol w="841691">
                  <a:extLst>
                    <a:ext uri="{9D8B030D-6E8A-4147-A177-3AD203B41FA5}">
                      <a16:colId xmlns:a16="http://schemas.microsoft.com/office/drawing/2014/main" val="2903531446"/>
                    </a:ext>
                  </a:extLst>
                </a:gridCol>
              </a:tblGrid>
              <a:tr h="4727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Working full (include self-employed)</a:t>
                      </a:r>
                      <a:endParaRPr kumimoji="0" lang="es-P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Working Part-time</a:t>
                      </a:r>
                      <a:endParaRPr kumimoji="0" lang="es-P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Unemployed</a:t>
                      </a:r>
                      <a:endParaRPr kumimoji="0" lang="es-P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Student</a:t>
                      </a:r>
                      <a:endParaRPr kumimoji="0" lang="es-P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Housewife</a:t>
                      </a:r>
                      <a:endParaRPr kumimoji="0" lang="es-P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Retired/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Disabled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s-P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2024. Base: 33862. </a:t>
            </a:r>
          </a:p>
        </p:txBody>
      </p:sp>
    </p:spTree>
    <p:extLst>
      <p:ext uri="{BB962C8B-B14F-4D97-AF65-F5344CB8AC3E}">
        <p14:creationId xmlns:p14="http://schemas.microsoft.com/office/powerpoint/2010/main" val="1642639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" name="Picture 3">
            <a:extLst>
              <a:ext uri="{FF2B5EF4-FFF2-40B4-BE49-F238E27FC236}">
                <a16:creationId xmlns:a16="http://schemas.microsoft.com/office/drawing/2014/main" id="{26893A23-3ADF-4AFB-B592-EDE13AB6FB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22" y="993805"/>
            <a:ext cx="8194175" cy="4437647"/>
          </a:xfrm>
          <a:prstGeom prst="rect">
            <a:avLst/>
          </a:prstGeom>
        </p:spPr>
      </p:pic>
      <p:graphicFrame>
        <p:nvGraphicFramePr>
          <p:cNvPr id="26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155117"/>
              </p:ext>
            </p:extLst>
          </p:nvPr>
        </p:nvGraphicFramePr>
        <p:xfrm>
          <a:off x="3347863" y="401874"/>
          <a:ext cx="2095200" cy="24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36570" y="677813"/>
            <a:ext cx="5643126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total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population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4" name="31 CuadroTexto"/>
          <p:cNvSpPr txBox="1"/>
          <p:nvPr/>
        </p:nvSpPr>
        <p:spPr>
          <a:xfrm>
            <a:off x="282369" y="360040"/>
            <a:ext cx="770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Calibri Light" panose="020F0302020204030204" pitchFamily="34" charset="0"/>
              </a:rPr>
              <a:t>Would you do any of the following to prevent climate change?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95239488"/>
              </p:ext>
            </p:extLst>
          </p:nvPr>
        </p:nvGraphicFramePr>
        <p:xfrm>
          <a:off x="970548" y="2514604"/>
          <a:ext cx="1724526" cy="143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ángulo redondeado 4"/>
          <p:cNvSpPr/>
          <p:nvPr/>
        </p:nvSpPr>
        <p:spPr>
          <a:xfrm rot="16200000">
            <a:off x="-84221" y="3043993"/>
            <a:ext cx="1732548" cy="1925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AMERICAS</a:t>
            </a:r>
            <a:endParaRPr lang="es-PE" dirty="0">
              <a:solidFill>
                <a:schemeClr val="tx1"/>
              </a:solidFill>
            </a:endParaRP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417977694"/>
              </p:ext>
            </p:extLst>
          </p:nvPr>
        </p:nvGraphicFramePr>
        <p:xfrm>
          <a:off x="4046605" y="3918289"/>
          <a:ext cx="1724526" cy="143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Rectángulo redondeado 30"/>
          <p:cNvSpPr/>
          <p:nvPr/>
        </p:nvSpPr>
        <p:spPr>
          <a:xfrm rot="16200000">
            <a:off x="2991836" y="4447678"/>
            <a:ext cx="1732548" cy="1925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AFRICA</a:t>
            </a:r>
            <a:endParaRPr lang="es-PE" dirty="0">
              <a:solidFill>
                <a:schemeClr val="tx1"/>
              </a:solidFill>
            </a:endParaRPr>
          </a:p>
        </p:txBody>
      </p:sp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3293998928"/>
              </p:ext>
            </p:extLst>
          </p:nvPr>
        </p:nvGraphicFramePr>
        <p:xfrm>
          <a:off x="5406190" y="2113551"/>
          <a:ext cx="1724526" cy="143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3" name="Rectángulo redondeado 32"/>
          <p:cNvSpPr/>
          <p:nvPr/>
        </p:nvSpPr>
        <p:spPr>
          <a:xfrm rot="16200000">
            <a:off x="4375484" y="2667004"/>
            <a:ext cx="1732548" cy="1925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MENA</a:t>
            </a:r>
            <a:endParaRPr lang="es-PE" dirty="0">
              <a:solidFill>
                <a:schemeClr val="tx1"/>
              </a:solidFill>
            </a:endParaRPr>
          </a:p>
        </p:txBody>
      </p:sp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1330545166"/>
              </p:ext>
            </p:extLst>
          </p:nvPr>
        </p:nvGraphicFramePr>
        <p:xfrm>
          <a:off x="4191000" y="946488"/>
          <a:ext cx="1724526" cy="143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5" name="Rectángulo redondeado 34"/>
          <p:cNvSpPr/>
          <p:nvPr/>
        </p:nvSpPr>
        <p:spPr>
          <a:xfrm rot="16200000">
            <a:off x="3172325" y="1355560"/>
            <a:ext cx="1732548" cy="1925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EUROPE</a:t>
            </a:r>
            <a:endParaRPr lang="es-PE" dirty="0">
              <a:solidFill>
                <a:schemeClr val="tx1"/>
              </a:solidFill>
            </a:endParaRPr>
          </a:p>
        </p:txBody>
      </p:sp>
      <p:graphicFrame>
        <p:nvGraphicFramePr>
          <p:cNvPr id="36" name="Gráfico 35"/>
          <p:cNvGraphicFramePr/>
          <p:nvPr>
            <p:extLst>
              <p:ext uri="{D42A27DB-BD31-4B8C-83A1-F6EECF244321}">
                <p14:modId xmlns:p14="http://schemas.microsoft.com/office/powerpoint/2010/main" val="2203169421"/>
              </p:ext>
            </p:extLst>
          </p:nvPr>
        </p:nvGraphicFramePr>
        <p:xfrm>
          <a:off x="7307177" y="2835442"/>
          <a:ext cx="1724526" cy="143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7" name="Rectángulo redondeado 36"/>
          <p:cNvSpPr/>
          <p:nvPr/>
        </p:nvSpPr>
        <p:spPr>
          <a:xfrm rot="16200000">
            <a:off x="6252409" y="3352799"/>
            <a:ext cx="1732548" cy="1925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APAC</a:t>
            </a:r>
            <a:endParaRPr lang="es-PE" dirty="0">
              <a:solidFill>
                <a:schemeClr val="tx1"/>
              </a:solidFill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818529"/>
              </p:ext>
            </p:extLst>
          </p:nvPr>
        </p:nvGraphicFramePr>
        <p:xfrm>
          <a:off x="400051" y="5495256"/>
          <a:ext cx="8190496" cy="395798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023812">
                  <a:extLst>
                    <a:ext uri="{9D8B030D-6E8A-4147-A177-3AD203B41FA5}">
                      <a16:colId xmlns:a16="http://schemas.microsoft.com/office/drawing/2014/main" val="4104565822"/>
                    </a:ext>
                  </a:extLst>
                </a:gridCol>
                <a:gridCol w="1023812">
                  <a:extLst>
                    <a:ext uri="{9D8B030D-6E8A-4147-A177-3AD203B41FA5}">
                      <a16:colId xmlns:a16="http://schemas.microsoft.com/office/drawing/2014/main" val="1599800033"/>
                    </a:ext>
                  </a:extLst>
                </a:gridCol>
                <a:gridCol w="1023812">
                  <a:extLst>
                    <a:ext uri="{9D8B030D-6E8A-4147-A177-3AD203B41FA5}">
                      <a16:colId xmlns:a16="http://schemas.microsoft.com/office/drawing/2014/main" val="1585717664"/>
                    </a:ext>
                  </a:extLst>
                </a:gridCol>
                <a:gridCol w="1023812">
                  <a:extLst>
                    <a:ext uri="{9D8B030D-6E8A-4147-A177-3AD203B41FA5}">
                      <a16:colId xmlns:a16="http://schemas.microsoft.com/office/drawing/2014/main" val="3785450246"/>
                    </a:ext>
                  </a:extLst>
                </a:gridCol>
                <a:gridCol w="1023812">
                  <a:extLst>
                    <a:ext uri="{9D8B030D-6E8A-4147-A177-3AD203B41FA5}">
                      <a16:colId xmlns:a16="http://schemas.microsoft.com/office/drawing/2014/main" val="3222189282"/>
                    </a:ext>
                  </a:extLst>
                </a:gridCol>
                <a:gridCol w="1023812">
                  <a:extLst>
                    <a:ext uri="{9D8B030D-6E8A-4147-A177-3AD203B41FA5}">
                      <a16:colId xmlns:a16="http://schemas.microsoft.com/office/drawing/2014/main" val="504027361"/>
                    </a:ext>
                  </a:extLst>
                </a:gridCol>
                <a:gridCol w="1023812">
                  <a:extLst>
                    <a:ext uri="{9D8B030D-6E8A-4147-A177-3AD203B41FA5}">
                      <a16:colId xmlns:a16="http://schemas.microsoft.com/office/drawing/2014/main" val="2455031434"/>
                    </a:ext>
                  </a:extLst>
                </a:gridCol>
                <a:gridCol w="1023812">
                  <a:extLst>
                    <a:ext uri="{9D8B030D-6E8A-4147-A177-3AD203B41FA5}">
                      <a16:colId xmlns:a16="http://schemas.microsoft.com/office/drawing/2014/main" val="69980917"/>
                    </a:ext>
                  </a:extLst>
                </a:gridCol>
              </a:tblGrid>
              <a:tr h="395798"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Recycling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Stop </a:t>
                      </a:r>
                      <a:r>
                        <a:rPr lang="es-PE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buying</a:t>
                      </a:r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PE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fast</a:t>
                      </a:r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PE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fashion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Only</a:t>
                      </a:r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PE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buy</a:t>
                      </a:r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PE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organic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Stop </a:t>
                      </a:r>
                      <a:r>
                        <a:rPr lang="es-PE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using</a:t>
                      </a:r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 car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Stop </a:t>
                      </a:r>
                      <a:r>
                        <a:rPr lang="es-PE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taking</a:t>
                      </a:r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planes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Stop </a:t>
                      </a:r>
                      <a:r>
                        <a:rPr lang="es-PE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eating</a:t>
                      </a:r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PE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meat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None</a:t>
                      </a:r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es-PE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the</a:t>
                      </a:r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PE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above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Dk</a:t>
                      </a:r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es-PE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Nr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201956"/>
                  </a:ext>
                </a:extLst>
              </a:tr>
            </a:tbl>
          </a:graphicData>
        </a:graphic>
      </p:graphicFrame>
      <p:sp>
        <p:nvSpPr>
          <p:cNvPr id="20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2024. Base: 33862. </a:t>
            </a:r>
          </a:p>
        </p:txBody>
      </p:sp>
    </p:spTree>
    <p:extLst>
      <p:ext uri="{BB962C8B-B14F-4D97-AF65-F5344CB8AC3E}">
        <p14:creationId xmlns:p14="http://schemas.microsoft.com/office/powerpoint/2010/main" val="20153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2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51367"/>
              </p:ext>
            </p:extLst>
          </p:nvPr>
        </p:nvGraphicFramePr>
        <p:xfrm>
          <a:off x="326440" y="1358245"/>
          <a:ext cx="4109087" cy="4785126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670695">
                  <a:extLst>
                    <a:ext uri="{9D8B030D-6E8A-4147-A177-3AD203B41FA5}">
                      <a16:colId xmlns:a16="http://schemas.microsoft.com/office/drawing/2014/main" val="218285418"/>
                    </a:ext>
                  </a:extLst>
                </a:gridCol>
                <a:gridCol w="4297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297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297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29799">
                  <a:extLst>
                    <a:ext uri="{9D8B030D-6E8A-4147-A177-3AD203B41FA5}">
                      <a16:colId xmlns:a16="http://schemas.microsoft.com/office/drawing/2014/main" val="467320697"/>
                    </a:ext>
                  </a:extLst>
                </a:gridCol>
                <a:gridCol w="429799">
                  <a:extLst>
                    <a:ext uri="{9D8B030D-6E8A-4147-A177-3AD203B41FA5}">
                      <a16:colId xmlns:a16="http://schemas.microsoft.com/office/drawing/2014/main" val="1862305959"/>
                    </a:ext>
                  </a:extLst>
                </a:gridCol>
                <a:gridCol w="429799">
                  <a:extLst>
                    <a:ext uri="{9D8B030D-6E8A-4147-A177-3AD203B41FA5}">
                      <a16:colId xmlns:a16="http://schemas.microsoft.com/office/drawing/2014/main" val="3457806950"/>
                    </a:ext>
                  </a:extLst>
                </a:gridCol>
                <a:gridCol w="429799">
                  <a:extLst>
                    <a:ext uri="{9D8B030D-6E8A-4147-A177-3AD203B41FA5}">
                      <a16:colId xmlns:a16="http://schemas.microsoft.com/office/drawing/2014/main" val="652831151"/>
                    </a:ext>
                  </a:extLst>
                </a:gridCol>
                <a:gridCol w="429799">
                  <a:extLst>
                    <a:ext uri="{9D8B030D-6E8A-4147-A177-3AD203B41FA5}">
                      <a16:colId xmlns:a16="http://schemas.microsoft.com/office/drawing/2014/main" val="2398367990"/>
                    </a:ext>
                  </a:extLst>
                </a:gridCol>
              </a:tblGrid>
              <a:tr h="23056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Argentina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355047"/>
                  </a:ext>
                </a:extLst>
              </a:tr>
              <a:tr h="23056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Belgium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749470"/>
                  </a:ext>
                </a:extLst>
              </a:tr>
              <a:tr h="23056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Brazil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799161"/>
                  </a:ext>
                </a:extLst>
              </a:tr>
              <a:tr h="23056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Canada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24575"/>
                  </a:ext>
                </a:extLst>
              </a:tr>
              <a:tr h="23056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Chile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718409"/>
                  </a:ext>
                </a:extLst>
              </a:tr>
              <a:tr h="23056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673299"/>
                  </a:ext>
                </a:extLst>
              </a:tr>
              <a:tr h="23056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Ecuador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46233"/>
                  </a:ext>
                </a:extLst>
              </a:tr>
              <a:tr h="23056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Spain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216785"/>
                  </a:ext>
                </a:extLst>
              </a:tr>
              <a:tr h="23056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Finland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549494"/>
                  </a:ext>
                </a:extLst>
              </a:tr>
              <a:tr h="23056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France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765815"/>
                  </a:ext>
                </a:extLst>
              </a:tr>
              <a:tr h="32070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Kingdom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56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Greece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56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Hong Kong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56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Croatia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635641"/>
                  </a:ext>
                </a:extLst>
              </a:tr>
              <a:tr h="23056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Indonesia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56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Republic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es-P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Ireland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56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56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Iran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56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Italy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56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Ivory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Coast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68204"/>
                  </a:ext>
                </a:extLst>
              </a:tr>
            </a:tbl>
          </a:graphicData>
        </a:graphic>
      </p:graphicFrame>
      <p:sp>
        <p:nvSpPr>
          <p:cNvPr id="12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16374" y="6223259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2024. Base: 33862. </a:t>
            </a:r>
          </a:p>
        </p:txBody>
      </p:sp>
      <p:graphicFrame>
        <p:nvGraphicFramePr>
          <p:cNvPr id="11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97232"/>
              </p:ext>
            </p:extLst>
          </p:nvPr>
        </p:nvGraphicFramePr>
        <p:xfrm>
          <a:off x="4695998" y="1388233"/>
          <a:ext cx="4109087" cy="4832612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670695">
                  <a:extLst>
                    <a:ext uri="{9D8B030D-6E8A-4147-A177-3AD203B41FA5}">
                      <a16:colId xmlns:a16="http://schemas.microsoft.com/office/drawing/2014/main" val="218285418"/>
                    </a:ext>
                  </a:extLst>
                </a:gridCol>
                <a:gridCol w="4297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297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297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29799">
                  <a:extLst>
                    <a:ext uri="{9D8B030D-6E8A-4147-A177-3AD203B41FA5}">
                      <a16:colId xmlns:a16="http://schemas.microsoft.com/office/drawing/2014/main" val="467320697"/>
                    </a:ext>
                  </a:extLst>
                </a:gridCol>
                <a:gridCol w="429799">
                  <a:extLst>
                    <a:ext uri="{9D8B030D-6E8A-4147-A177-3AD203B41FA5}">
                      <a16:colId xmlns:a16="http://schemas.microsoft.com/office/drawing/2014/main" val="1862305959"/>
                    </a:ext>
                  </a:extLst>
                </a:gridCol>
                <a:gridCol w="429799">
                  <a:extLst>
                    <a:ext uri="{9D8B030D-6E8A-4147-A177-3AD203B41FA5}">
                      <a16:colId xmlns:a16="http://schemas.microsoft.com/office/drawing/2014/main" val="3457806950"/>
                    </a:ext>
                  </a:extLst>
                </a:gridCol>
                <a:gridCol w="429799">
                  <a:extLst>
                    <a:ext uri="{9D8B030D-6E8A-4147-A177-3AD203B41FA5}">
                      <a16:colId xmlns:a16="http://schemas.microsoft.com/office/drawing/2014/main" val="652831151"/>
                    </a:ext>
                  </a:extLst>
                </a:gridCol>
                <a:gridCol w="429799">
                  <a:extLst>
                    <a:ext uri="{9D8B030D-6E8A-4147-A177-3AD203B41FA5}">
                      <a16:colId xmlns:a16="http://schemas.microsoft.com/office/drawing/2014/main" val="2398367990"/>
                    </a:ext>
                  </a:extLst>
                </a:gridCol>
              </a:tblGrid>
              <a:tr h="23861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355047"/>
                  </a:ext>
                </a:extLst>
              </a:tr>
              <a:tr h="23861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Republic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es-P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Korea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749470"/>
                  </a:ext>
                </a:extLst>
              </a:tr>
              <a:tr h="23861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Lao</a:t>
                      </a:r>
                      <a:r>
                        <a:rPr lang="es-P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PDR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799161"/>
                  </a:ext>
                </a:extLst>
              </a:tr>
              <a:tr h="23861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Mexico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24575"/>
                  </a:ext>
                </a:extLst>
              </a:tr>
              <a:tr h="23861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Malaysia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28591"/>
                  </a:ext>
                </a:extLst>
              </a:tr>
              <a:tr h="23861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Nigeria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718409"/>
                  </a:ext>
                </a:extLst>
              </a:tr>
              <a:tr h="23861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P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Netherlands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673299"/>
                  </a:ext>
                </a:extLst>
              </a:tr>
              <a:tr h="23861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46233"/>
                  </a:ext>
                </a:extLst>
              </a:tr>
              <a:tr h="23861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Philippines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216785"/>
                  </a:ext>
                </a:extLst>
              </a:tr>
              <a:tr h="23861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Pakistan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549494"/>
                  </a:ext>
                </a:extLst>
              </a:tr>
              <a:tr h="23861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Poland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765815"/>
                  </a:ext>
                </a:extLst>
              </a:tr>
              <a:tr h="3124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Palestine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61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Paraguay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61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Serbia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61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Sweden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635641"/>
                  </a:ext>
                </a:extLst>
              </a:tr>
              <a:tr h="23861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Slovenia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61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Turkey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2406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61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Vietnam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36569" y="609588"/>
            <a:ext cx="8267681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total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population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4" name="31 CuadroTexto"/>
          <p:cNvSpPr txBox="1"/>
          <p:nvPr/>
        </p:nvSpPr>
        <p:spPr>
          <a:xfrm>
            <a:off x="282369" y="360040"/>
            <a:ext cx="770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Calibri Light" panose="020F0302020204030204" pitchFamily="34" charset="0"/>
              </a:rPr>
              <a:t>Would you do any of the following to prevent climate change?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967220"/>
              </p:ext>
            </p:extLst>
          </p:nvPr>
        </p:nvGraphicFramePr>
        <p:xfrm>
          <a:off x="464024" y="897578"/>
          <a:ext cx="8215952" cy="344805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026994">
                  <a:extLst>
                    <a:ext uri="{9D8B030D-6E8A-4147-A177-3AD203B41FA5}">
                      <a16:colId xmlns:a16="http://schemas.microsoft.com/office/drawing/2014/main" val="3133288202"/>
                    </a:ext>
                  </a:extLst>
                </a:gridCol>
                <a:gridCol w="1026994">
                  <a:extLst>
                    <a:ext uri="{9D8B030D-6E8A-4147-A177-3AD203B41FA5}">
                      <a16:colId xmlns:a16="http://schemas.microsoft.com/office/drawing/2014/main" val="1020148302"/>
                    </a:ext>
                  </a:extLst>
                </a:gridCol>
                <a:gridCol w="1026994">
                  <a:extLst>
                    <a:ext uri="{9D8B030D-6E8A-4147-A177-3AD203B41FA5}">
                      <a16:colId xmlns:a16="http://schemas.microsoft.com/office/drawing/2014/main" val="3057153772"/>
                    </a:ext>
                  </a:extLst>
                </a:gridCol>
                <a:gridCol w="1026994">
                  <a:extLst>
                    <a:ext uri="{9D8B030D-6E8A-4147-A177-3AD203B41FA5}">
                      <a16:colId xmlns:a16="http://schemas.microsoft.com/office/drawing/2014/main" val="4086429132"/>
                    </a:ext>
                  </a:extLst>
                </a:gridCol>
                <a:gridCol w="1026994">
                  <a:extLst>
                    <a:ext uri="{9D8B030D-6E8A-4147-A177-3AD203B41FA5}">
                      <a16:colId xmlns:a16="http://schemas.microsoft.com/office/drawing/2014/main" val="1237871018"/>
                    </a:ext>
                  </a:extLst>
                </a:gridCol>
                <a:gridCol w="1026994">
                  <a:extLst>
                    <a:ext uri="{9D8B030D-6E8A-4147-A177-3AD203B41FA5}">
                      <a16:colId xmlns:a16="http://schemas.microsoft.com/office/drawing/2014/main" val="1000077729"/>
                    </a:ext>
                  </a:extLst>
                </a:gridCol>
                <a:gridCol w="1026994">
                  <a:extLst>
                    <a:ext uri="{9D8B030D-6E8A-4147-A177-3AD203B41FA5}">
                      <a16:colId xmlns:a16="http://schemas.microsoft.com/office/drawing/2014/main" val="3780981651"/>
                    </a:ext>
                  </a:extLst>
                </a:gridCol>
                <a:gridCol w="1026994">
                  <a:extLst>
                    <a:ext uri="{9D8B030D-6E8A-4147-A177-3AD203B41FA5}">
                      <a16:colId xmlns:a16="http://schemas.microsoft.com/office/drawing/2014/main" val="1592526672"/>
                    </a:ext>
                  </a:extLst>
                </a:gridCol>
              </a:tblGrid>
              <a:tr h="330722"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Recycling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37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Stop buying fast fashion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8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Only</a:t>
                      </a:r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PE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buy</a:t>
                      </a:r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PE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organic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2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Stop </a:t>
                      </a:r>
                      <a:r>
                        <a:rPr lang="es-PE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using</a:t>
                      </a:r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 car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9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Stop taking planes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Stop eating meat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None of the above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Dk</a:t>
                      </a:r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es-PE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Nr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89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68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2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76672"/>
            <a:ext cx="3011010" cy="926790"/>
          </a:xfrm>
          <a:prstGeom prst="rect">
            <a:avLst/>
          </a:prstGeom>
        </p:spPr>
      </p:pic>
      <p:sp>
        <p:nvSpPr>
          <p:cNvPr id="7" name="Google Shape;2195;p36"/>
          <p:cNvSpPr/>
          <p:nvPr/>
        </p:nvSpPr>
        <p:spPr>
          <a:xfrm>
            <a:off x="2973133" y="2794929"/>
            <a:ext cx="893200" cy="89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8" name="5 CuadroTexto"/>
          <p:cNvSpPr txBox="1"/>
          <p:nvPr/>
        </p:nvSpPr>
        <p:spPr>
          <a:xfrm>
            <a:off x="372980" y="4905488"/>
            <a:ext cx="831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" panose="02040604050505020304" pitchFamily="18" charset="0"/>
              </a:rPr>
              <a:t>GOVERNMENTS TAKING CARE</a:t>
            </a:r>
            <a:endParaRPr lang="es-PE" sz="3600" b="1" dirty="0">
              <a:latin typeface="Century" panose="020406040505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912" y="1660220"/>
            <a:ext cx="3816427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3024"/>
      </p:ext>
    </p:extLst>
  </p:cSld>
  <p:clrMapOvr>
    <a:masterClrMapping/>
  </p:clrMapOvr>
  <p:transition spd="slow">
    <p:push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69 Grupo"/>
          <p:cNvGrpSpPr/>
          <p:nvPr/>
        </p:nvGrpSpPr>
        <p:grpSpPr>
          <a:xfrm>
            <a:off x="4875835" y="1253320"/>
            <a:ext cx="1996605" cy="1724275"/>
            <a:chOff x="4206415" y="339686"/>
            <a:chExt cx="2897996" cy="2502720"/>
          </a:xfrm>
        </p:grpSpPr>
        <p:grpSp>
          <p:nvGrpSpPr>
            <p:cNvPr id="24" name="70 Grupo"/>
            <p:cNvGrpSpPr/>
            <p:nvPr/>
          </p:nvGrpSpPr>
          <p:grpSpPr>
            <a:xfrm>
              <a:off x="4206415" y="339686"/>
              <a:ext cx="2897996" cy="2502720"/>
              <a:chOff x="986302" y="3276300"/>
              <a:chExt cx="4176712" cy="3607023"/>
            </a:xfrm>
          </p:grpSpPr>
          <p:graphicFrame>
            <p:nvGraphicFramePr>
              <p:cNvPr id="26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2163768730"/>
                  </p:ext>
                </p:extLst>
              </p:nvPr>
            </p:nvGraphicFramePr>
            <p:xfrm>
              <a:off x="986302" y="3368218"/>
              <a:ext cx="4176712" cy="34247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7" name="Freeform 6"/>
              <p:cNvSpPr/>
              <p:nvPr/>
            </p:nvSpPr>
            <p:spPr>
              <a:xfrm>
                <a:off x="2130678" y="3276300"/>
                <a:ext cx="1828799" cy="3607023"/>
              </a:xfrm>
              <a:custGeom>
                <a:avLst/>
                <a:gdLst>
                  <a:gd name="connsiteX0" fmla="*/ 727461 w 1828800"/>
                  <a:gd name="connsiteY0" fmla="*/ 959420 h 3781425"/>
                  <a:gd name="connsiteX1" fmla="*/ 668427 w 1828800"/>
                  <a:gd name="connsiteY1" fmla="*/ 969259 h 3781425"/>
                  <a:gd name="connsiteX2" fmla="*/ 612673 w 1828800"/>
                  <a:gd name="connsiteY2" fmla="*/ 988935 h 3781425"/>
                  <a:gd name="connsiteX3" fmla="*/ 563479 w 1828800"/>
                  <a:gd name="connsiteY3" fmla="*/ 1021730 h 3781425"/>
                  <a:gd name="connsiteX4" fmla="*/ 520844 w 1828800"/>
                  <a:gd name="connsiteY4" fmla="*/ 1064363 h 3781425"/>
                  <a:gd name="connsiteX5" fmla="*/ 484768 w 1828800"/>
                  <a:gd name="connsiteY5" fmla="*/ 1113555 h 3781425"/>
                  <a:gd name="connsiteX6" fmla="*/ 461810 w 1828800"/>
                  <a:gd name="connsiteY6" fmla="*/ 1159468 h 3781425"/>
                  <a:gd name="connsiteX7" fmla="*/ 248634 w 1828800"/>
                  <a:gd name="connsiteY7" fmla="*/ 1871112 h 3781425"/>
                  <a:gd name="connsiteX8" fmla="*/ 242074 w 1828800"/>
                  <a:gd name="connsiteY8" fmla="*/ 1913745 h 3781425"/>
                  <a:gd name="connsiteX9" fmla="*/ 245354 w 1828800"/>
                  <a:gd name="connsiteY9" fmla="*/ 1956378 h 3781425"/>
                  <a:gd name="connsiteX10" fmla="*/ 268311 w 1828800"/>
                  <a:gd name="connsiteY10" fmla="*/ 1985893 h 3781425"/>
                  <a:gd name="connsiteX11" fmla="*/ 297828 w 1828800"/>
                  <a:gd name="connsiteY11" fmla="*/ 2008849 h 3781425"/>
                  <a:gd name="connsiteX12" fmla="*/ 327345 w 1828800"/>
                  <a:gd name="connsiteY12" fmla="*/ 2015408 h 3781425"/>
                  <a:gd name="connsiteX13" fmla="*/ 369980 w 1828800"/>
                  <a:gd name="connsiteY13" fmla="*/ 2015408 h 3781425"/>
                  <a:gd name="connsiteX14" fmla="*/ 402777 w 1828800"/>
                  <a:gd name="connsiteY14" fmla="*/ 1992452 h 3781425"/>
                  <a:gd name="connsiteX15" fmla="*/ 432293 w 1828800"/>
                  <a:gd name="connsiteY15" fmla="*/ 1956378 h 3781425"/>
                  <a:gd name="connsiteX16" fmla="*/ 622512 w 1828800"/>
                  <a:gd name="connsiteY16" fmla="*/ 1300485 h 3781425"/>
                  <a:gd name="connsiteX17" fmla="*/ 674987 w 1828800"/>
                  <a:gd name="connsiteY17" fmla="*/ 1300485 h 3781425"/>
                  <a:gd name="connsiteX18" fmla="*/ 356862 w 1828800"/>
                  <a:gd name="connsiteY18" fmla="*/ 2415503 h 3781425"/>
                  <a:gd name="connsiteX19" fmla="*/ 658588 w 1828800"/>
                  <a:gd name="connsiteY19" fmla="*/ 2415503 h 3781425"/>
                  <a:gd name="connsiteX20" fmla="*/ 658588 w 1828800"/>
                  <a:gd name="connsiteY20" fmla="*/ 3291120 h 3781425"/>
                  <a:gd name="connsiteX21" fmla="*/ 674987 w 1828800"/>
                  <a:gd name="connsiteY21" fmla="*/ 3333753 h 3781425"/>
                  <a:gd name="connsiteX22" fmla="*/ 704503 w 1828800"/>
                  <a:gd name="connsiteY22" fmla="*/ 3356709 h 3781425"/>
                  <a:gd name="connsiteX23" fmla="*/ 740579 w 1828800"/>
                  <a:gd name="connsiteY23" fmla="*/ 3369827 h 3781425"/>
                  <a:gd name="connsiteX24" fmla="*/ 786494 w 1828800"/>
                  <a:gd name="connsiteY24" fmla="*/ 3369827 h 3781425"/>
                  <a:gd name="connsiteX25" fmla="*/ 825850 w 1828800"/>
                  <a:gd name="connsiteY25" fmla="*/ 3359989 h 3781425"/>
                  <a:gd name="connsiteX26" fmla="*/ 852087 w 1828800"/>
                  <a:gd name="connsiteY26" fmla="*/ 3337032 h 3781425"/>
                  <a:gd name="connsiteX27" fmla="*/ 871765 w 1828800"/>
                  <a:gd name="connsiteY27" fmla="*/ 3310797 h 3781425"/>
                  <a:gd name="connsiteX28" fmla="*/ 878324 w 1828800"/>
                  <a:gd name="connsiteY28" fmla="*/ 3274723 h 3781425"/>
                  <a:gd name="connsiteX29" fmla="*/ 878324 w 1828800"/>
                  <a:gd name="connsiteY29" fmla="*/ 2415503 h 3781425"/>
                  <a:gd name="connsiteX30" fmla="*/ 947197 w 1828800"/>
                  <a:gd name="connsiteY30" fmla="*/ 2415503 h 3781425"/>
                  <a:gd name="connsiteX31" fmla="*/ 947197 w 1828800"/>
                  <a:gd name="connsiteY31" fmla="*/ 3264884 h 3781425"/>
                  <a:gd name="connsiteX32" fmla="*/ 953756 w 1828800"/>
                  <a:gd name="connsiteY32" fmla="*/ 3310797 h 3781425"/>
                  <a:gd name="connsiteX33" fmla="*/ 970154 w 1828800"/>
                  <a:gd name="connsiteY33" fmla="*/ 3340312 h 3781425"/>
                  <a:gd name="connsiteX34" fmla="*/ 1002950 w 1828800"/>
                  <a:gd name="connsiteY34" fmla="*/ 3359989 h 3781425"/>
                  <a:gd name="connsiteX35" fmla="*/ 1032467 w 1828800"/>
                  <a:gd name="connsiteY35" fmla="*/ 3369827 h 3781425"/>
                  <a:gd name="connsiteX36" fmla="*/ 1088221 w 1828800"/>
                  <a:gd name="connsiteY36" fmla="*/ 3369827 h 3781425"/>
                  <a:gd name="connsiteX37" fmla="*/ 1127577 w 1828800"/>
                  <a:gd name="connsiteY37" fmla="*/ 3353430 h 3781425"/>
                  <a:gd name="connsiteX38" fmla="*/ 1150534 w 1828800"/>
                  <a:gd name="connsiteY38" fmla="*/ 3327194 h 3781425"/>
                  <a:gd name="connsiteX39" fmla="*/ 1166932 w 1828800"/>
                  <a:gd name="connsiteY39" fmla="*/ 3291120 h 3781425"/>
                  <a:gd name="connsiteX40" fmla="*/ 1170212 w 1828800"/>
                  <a:gd name="connsiteY40" fmla="*/ 3264884 h 3781425"/>
                  <a:gd name="connsiteX41" fmla="*/ 1170212 w 1828800"/>
                  <a:gd name="connsiteY41" fmla="*/ 2415503 h 3781425"/>
                  <a:gd name="connsiteX42" fmla="*/ 1471939 w 1828800"/>
                  <a:gd name="connsiteY42" fmla="*/ 2415503 h 3781425"/>
                  <a:gd name="connsiteX43" fmla="*/ 1147255 w 1828800"/>
                  <a:gd name="connsiteY43" fmla="*/ 1300485 h 3781425"/>
                  <a:gd name="connsiteX44" fmla="*/ 1203008 w 1828800"/>
                  <a:gd name="connsiteY44" fmla="*/ 1300485 h 3781425"/>
                  <a:gd name="connsiteX45" fmla="*/ 1396507 w 1828800"/>
                  <a:gd name="connsiteY45" fmla="*/ 1956378 h 3781425"/>
                  <a:gd name="connsiteX46" fmla="*/ 1419465 w 1828800"/>
                  <a:gd name="connsiteY46" fmla="*/ 1989172 h 3781425"/>
                  <a:gd name="connsiteX47" fmla="*/ 1455541 w 1828800"/>
                  <a:gd name="connsiteY47" fmla="*/ 2012129 h 3781425"/>
                  <a:gd name="connsiteX48" fmla="*/ 1488337 w 1828800"/>
                  <a:gd name="connsiteY48" fmla="*/ 2018687 h 3781425"/>
                  <a:gd name="connsiteX49" fmla="*/ 1527693 w 1828800"/>
                  <a:gd name="connsiteY49" fmla="*/ 2015408 h 3781425"/>
                  <a:gd name="connsiteX50" fmla="*/ 1557209 w 1828800"/>
                  <a:gd name="connsiteY50" fmla="*/ 1992452 h 3781425"/>
                  <a:gd name="connsiteX51" fmla="*/ 1576887 w 1828800"/>
                  <a:gd name="connsiteY51" fmla="*/ 1959657 h 3781425"/>
                  <a:gd name="connsiteX52" fmla="*/ 1586726 w 1828800"/>
                  <a:gd name="connsiteY52" fmla="*/ 1923583 h 3781425"/>
                  <a:gd name="connsiteX53" fmla="*/ 1586726 w 1828800"/>
                  <a:gd name="connsiteY53" fmla="*/ 1887509 h 3781425"/>
                  <a:gd name="connsiteX54" fmla="*/ 1393227 w 1828800"/>
                  <a:gd name="connsiteY54" fmla="*/ 1231616 h 3781425"/>
                  <a:gd name="connsiteX55" fmla="*/ 1370270 w 1828800"/>
                  <a:gd name="connsiteY55" fmla="*/ 1159468 h 3781425"/>
                  <a:gd name="connsiteX56" fmla="*/ 1344033 w 1828800"/>
                  <a:gd name="connsiteY56" fmla="*/ 1110276 h 3781425"/>
                  <a:gd name="connsiteX57" fmla="*/ 1301398 w 1828800"/>
                  <a:gd name="connsiteY57" fmla="*/ 1057804 h 3781425"/>
                  <a:gd name="connsiteX58" fmla="*/ 1268601 w 1828800"/>
                  <a:gd name="connsiteY58" fmla="*/ 1028289 h 3781425"/>
                  <a:gd name="connsiteX59" fmla="*/ 1216127 w 1828800"/>
                  <a:gd name="connsiteY59" fmla="*/ 992215 h 3781425"/>
                  <a:gd name="connsiteX60" fmla="*/ 1166932 w 1828800"/>
                  <a:gd name="connsiteY60" fmla="*/ 972538 h 3781425"/>
                  <a:gd name="connsiteX61" fmla="*/ 1124297 w 1828800"/>
                  <a:gd name="connsiteY61" fmla="*/ 959420 h 3781425"/>
                  <a:gd name="connsiteX62" fmla="*/ 909415 w 1828800"/>
                  <a:gd name="connsiteY62" fmla="*/ 411597 h 3781425"/>
                  <a:gd name="connsiteX63" fmla="*/ 670366 w 1828800"/>
                  <a:gd name="connsiteY63" fmla="*/ 644053 h 3781425"/>
                  <a:gd name="connsiteX64" fmla="*/ 909415 w 1828800"/>
                  <a:gd name="connsiteY64" fmla="*/ 879737 h 3781425"/>
                  <a:gd name="connsiteX65" fmla="*/ 1148463 w 1828800"/>
                  <a:gd name="connsiteY65" fmla="*/ 644053 h 3781425"/>
                  <a:gd name="connsiteX66" fmla="*/ 1078741 w 1828800"/>
                  <a:gd name="connsiteY66" fmla="*/ 479396 h 3781425"/>
                  <a:gd name="connsiteX67" fmla="*/ 909415 w 1828800"/>
                  <a:gd name="connsiteY67" fmla="*/ 411597 h 3781425"/>
                  <a:gd name="connsiteX68" fmla="*/ 0 w 1828800"/>
                  <a:gd name="connsiteY68" fmla="*/ 0 h 3781425"/>
                  <a:gd name="connsiteX69" fmla="*/ 1828800 w 1828800"/>
                  <a:gd name="connsiteY69" fmla="*/ 0 h 3781425"/>
                  <a:gd name="connsiteX70" fmla="*/ 1828800 w 1828800"/>
                  <a:gd name="connsiteY70" fmla="*/ 3781425 h 3781425"/>
                  <a:gd name="connsiteX71" fmla="*/ 0 w 1828800"/>
                  <a:gd name="connsiteY71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828800" h="3781425">
                    <a:moveTo>
                      <a:pt x="727461" y="959420"/>
                    </a:moveTo>
                    <a:lnTo>
                      <a:pt x="668427" y="969259"/>
                    </a:lnTo>
                    <a:lnTo>
                      <a:pt x="612673" y="988935"/>
                    </a:lnTo>
                    <a:lnTo>
                      <a:pt x="563479" y="1021730"/>
                    </a:lnTo>
                    <a:lnTo>
                      <a:pt x="520844" y="1064363"/>
                    </a:lnTo>
                    <a:lnTo>
                      <a:pt x="484768" y="1113555"/>
                    </a:lnTo>
                    <a:lnTo>
                      <a:pt x="461810" y="1159468"/>
                    </a:lnTo>
                    <a:lnTo>
                      <a:pt x="248634" y="1871112"/>
                    </a:lnTo>
                    <a:lnTo>
                      <a:pt x="242074" y="1913745"/>
                    </a:lnTo>
                    <a:lnTo>
                      <a:pt x="245354" y="1956378"/>
                    </a:lnTo>
                    <a:lnTo>
                      <a:pt x="268311" y="1985893"/>
                    </a:lnTo>
                    <a:lnTo>
                      <a:pt x="297828" y="2008849"/>
                    </a:lnTo>
                    <a:lnTo>
                      <a:pt x="327345" y="2015408"/>
                    </a:lnTo>
                    <a:lnTo>
                      <a:pt x="369980" y="2015408"/>
                    </a:lnTo>
                    <a:lnTo>
                      <a:pt x="402777" y="1992452"/>
                    </a:lnTo>
                    <a:lnTo>
                      <a:pt x="432293" y="1956378"/>
                    </a:lnTo>
                    <a:lnTo>
                      <a:pt x="622512" y="1300485"/>
                    </a:lnTo>
                    <a:lnTo>
                      <a:pt x="674987" y="1300485"/>
                    </a:lnTo>
                    <a:lnTo>
                      <a:pt x="356862" y="2415503"/>
                    </a:lnTo>
                    <a:lnTo>
                      <a:pt x="658588" y="2415503"/>
                    </a:lnTo>
                    <a:lnTo>
                      <a:pt x="658588" y="3291120"/>
                    </a:lnTo>
                    <a:lnTo>
                      <a:pt x="674987" y="3333753"/>
                    </a:lnTo>
                    <a:lnTo>
                      <a:pt x="704503" y="3356709"/>
                    </a:lnTo>
                    <a:lnTo>
                      <a:pt x="740579" y="3369827"/>
                    </a:lnTo>
                    <a:lnTo>
                      <a:pt x="786494" y="3369827"/>
                    </a:lnTo>
                    <a:lnTo>
                      <a:pt x="825850" y="3359989"/>
                    </a:lnTo>
                    <a:lnTo>
                      <a:pt x="852087" y="3337032"/>
                    </a:lnTo>
                    <a:lnTo>
                      <a:pt x="871765" y="3310797"/>
                    </a:lnTo>
                    <a:lnTo>
                      <a:pt x="878324" y="3274723"/>
                    </a:lnTo>
                    <a:lnTo>
                      <a:pt x="878324" y="2415503"/>
                    </a:lnTo>
                    <a:lnTo>
                      <a:pt x="947197" y="2415503"/>
                    </a:lnTo>
                    <a:lnTo>
                      <a:pt x="947197" y="3264884"/>
                    </a:lnTo>
                    <a:lnTo>
                      <a:pt x="953756" y="3310797"/>
                    </a:lnTo>
                    <a:lnTo>
                      <a:pt x="970154" y="3340312"/>
                    </a:lnTo>
                    <a:lnTo>
                      <a:pt x="1002950" y="3359989"/>
                    </a:lnTo>
                    <a:lnTo>
                      <a:pt x="1032467" y="3369827"/>
                    </a:lnTo>
                    <a:lnTo>
                      <a:pt x="1088221" y="3369827"/>
                    </a:lnTo>
                    <a:lnTo>
                      <a:pt x="1127577" y="3353430"/>
                    </a:lnTo>
                    <a:lnTo>
                      <a:pt x="1150534" y="3327194"/>
                    </a:lnTo>
                    <a:lnTo>
                      <a:pt x="1166932" y="3291120"/>
                    </a:lnTo>
                    <a:lnTo>
                      <a:pt x="1170212" y="3264884"/>
                    </a:lnTo>
                    <a:lnTo>
                      <a:pt x="1170212" y="2415503"/>
                    </a:lnTo>
                    <a:lnTo>
                      <a:pt x="1471939" y="2415503"/>
                    </a:lnTo>
                    <a:lnTo>
                      <a:pt x="1147255" y="1300485"/>
                    </a:lnTo>
                    <a:lnTo>
                      <a:pt x="1203008" y="1300485"/>
                    </a:lnTo>
                    <a:lnTo>
                      <a:pt x="1396507" y="1956378"/>
                    </a:lnTo>
                    <a:lnTo>
                      <a:pt x="1419465" y="1989172"/>
                    </a:lnTo>
                    <a:lnTo>
                      <a:pt x="1455541" y="2012129"/>
                    </a:lnTo>
                    <a:lnTo>
                      <a:pt x="1488337" y="2018687"/>
                    </a:lnTo>
                    <a:lnTo>
                      <a:pt x="1527693" y="2015408"/>
                    </a:lnTo>
                    <a:lnTo>
                      <a:pt x="1557209" y="1992452"/>
                    </a:lnTo>
                    <a:lnTo>
                      <a:pt x="1576887" y="1959657"/>
                    </a:lnTo>
                    <a:lnTo>
                      <a:pt x="1586726" y="1923583"/>
                    </a:lnTo>
                    <a:lnTo>
                      <a:pt x="1586726" y="1887509"/>
                    </a:lnTo>
                    <a:lnTo>
                      <a:pt x="1393227" y="1231616"/>
                    </a:lnTo>
                    <a:lnTo>
                      <a:pt x="1370270" y="1159468"/>
                    </a:lnTo>
                    <a:lnTo>
                      <a:pt x="1344033" y="1110276"/>
                    </a:lnTo>
                    <a:lnTo>
                      <a:pt x="1301398" y="1057804"/>
                    </a:lnTo>
                    <a:lnTo>
                      <a:pt x="1268601" y="1028289"/>
                    </a:lnTo>
                    <a:lnTo>
                      <a:pt x="1216127" y="992215"/>
                    </a:lnTo>
                    <a:lnTo>
                      <a:pt x="1166932" y="972538"/>
                    </a:lnTo>
                    <a:lnTo>
                      <a:pt x="1124297" y="959420"/>
                    </a:lnTo>
                    <a:close/>
                    <a:moveTo>
                      <a:pt x="909415" y="411597"/>
                    </a:moveTo>
                    <a:cubicBezTo>
                      <a:pt x="776610" y="411597"/>
                      <a:pt x="670366" y="514911"/>
                      <a:pt x="670366" y="644053"/>
                    </a:cubicBezTo>
                    <a:cubicBezTo>
                      <a:pt x="670366" y="776423"/>
                      <a:pt x="776610" y="879737"/>
                      <a:pt x="909415" y="879737"/>
                    </a:cubicBezTo>
                    <a:cubicBezTo>
                      <a:pt x="1038899" y="879737"/>
                      <a:pt x="1148463" y="776423"/>
                      <a:pt x="1148463" y="644053"/>
                    </a:cubicBezTo>
                    <a:cubicBezTo>
                      <a:pt x="1148463" y="582710"/>
                      <a:pt x="1121902" y="524596"/>
                      <a:pt x="1078741" y="479396"/>
                    </a:cubicBezTo>
                    <a:cubicBezTo>
                      <a:pt x="1032259" y="434197"/>
                      <a:pt x="972497" y="411597"/>
                      <a:pt x="909415" y="41159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5" name="71 Rectángulo"/>
            <p:cNvSpPr/>
            <p:nvPr/>
          </p:nvSpPr>
          <p:spPr>
            <a:xfrm>
              <a:off x="4422107" y="1807256"/>
              <a:ext cx="268130" cy="424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33A3D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75 Grupo"/>
          <p:cNvGrpSpPr/>
          <p:nvPr/>
        </p:nvGrpSpPr>
        <p:grpSpPr>
          <a:xfrm>
            <a:off x="6924281" y="1297260"/>
            <a:ext cx="2026601" cy="1680335"/>
            <a:chOff x="1146307" y="4022359"/>
            <a:chExt cx="1996604" cy="1713734"/>
          </a:xfrm>
        </p:grpSpPr>
        <p:graphicFrame>
          <p:nvGraphicFramePr>
            <p:cNvPr id="33" name="Chart 3"/>
            <p:cNvGraphicFramePr/>
            <p:nvPr>
              <p:extLst>
                <p:ext uri="{D42A27DB-BD31-4B8C-83A1-F6EECF244321}">
                  <p14:modId xmlns:p14="http://schemas.microsoft.com/office/powerpoint/2010/main" val="53887695"/>
                </p:ext>
              </p:extLst>
            </p:nvPr>
          </p:nvGraphicFramePr>
          <p:xfrm>
            <a:off x="1146307" y="4055171"/>
            <a:ext cx="1996604" cy="16481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4" name="Freeform 7"/>
            <p:cNvSpPr/>
            <p:nvPr/>
          </p:nvSpPr>
          <p:spPr>
            <a:xfrm>
              <a:off x="1721224" y="4022359"/>
              <a:ext cx="810117" cy="1713734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4" name="33 Gráfico"/>
          <p:cNvGraphicFramePr/>
          <p:nvPr>
            <p:extLst>
              <p:ext uri="{D42A27DB-BD31-4B8C-83A1-F6EECF244321}">
                <p14:modId xmlns:p14="http://schemas.microsoft.com/office/powerpoint/2010/main" val="1823842919"/>
              </p:ext>
            </p:extLst>
          </p:nvPr>
        </p:nvGraphicFramePr>
        <p:xfrm>
          <a:off x="4644008" y="3118491"/>
          <a:ext cx="4019209" cy="2077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71 Rectángulo"/>
          <p:cNvSpPr/>
          <p:nvPr/>
        </p:nvSpPr>
        <p:spPr>
          <a:xfrm>
            <a:off x="4788025" y="1556792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9ACC97"/>
                </a:solidFill>
                <a:latin typeface="Calibri Light" panose="020F0302020204030204" pitchFamily="34" charset="0"/>
              </a:rPr>
              <a:t>41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ACC97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7" name="71 Rectángulo"/>
          <p:cNvSpPr/>
          <p:nvPr/>
        </p:nvSpPr>
        <p:spPr>
          <a:xfrm>
            <a:off x="6897423" y="1588064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9ACC97"/>
                </a:solidFill>
                <a:latin typeface="Calibri Light" panose="020F0302020204030204" pitchFamily="34" charset="0"/>
              </a:rPr>
              <a:t>46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ACC97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8" name="71 Rectángulo"/>
          <p:cNvSpPr/>
          <p:nvPr/>
        </p:nvSpPr>
        <p:spPr>
          <a:xfrm>
            <a:off x="6884502" y="2391347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>
                <a:solidFill>
                  <a:srgbClr val="4D4D4D"/>
                </a:solidFill>
                <a:latin typeface="Calibri Light" panose="020F0302020204030204" pitchFamily="34" charset="0"/>
              </a:rPr>
              <a:t>48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9" name="71 Rectángulo"/>
          <p:cNvSpPr/>
          <p:nvPr/>
        </p:nvSpPr>
        <p:spPr>
          <a:xfrm>
            <a:off x="4799709" y="2346791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4D4D4D"/>
                </a:solidFill>
                <a:latin typeface="Calibri Light" panose="020F0302020204030204" pitchFamily="34" charset="0"/>
              </a:rPr>
              <a:t>51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30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3905172" y="2046206"/>
            <a:ext cx="992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gender</a:t>
            </a:r>
            <a:endParaRPr lang="en-US" sz="1400" dirty="0"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1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3786966" y="3997071"/>
            <a:ext cx="1228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age group</a:t>
            </a:r>
            <a:endParaRPr lang="en-US" sz="1400" dirty="0"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863836"/>
              </p:ext>
            </p:extLst>
          </p:nvPr>
        </p:nvGraphicFramePr>
        <p:xfrm>
          <a:off x="1407692" y="5459485"/>
          <a:ext cx="67737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890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3386890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</a:tblGrid>
              <a:tr h="4040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TTB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Totally agree + Somewhat agree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C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BTB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Totally disagree + Somewhat disagree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41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89317" y="1285510"/>
            <a:ext cx="16370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Global Average</a:t>
            </a:r>
            <a:endParaRPr lang="en-US" sz="1500" dirty="0"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76411" y="918446"/>
            <a:ext cx="8267681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total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population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282369" y="360040"/>
            <a:ext cx="770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Calibri Light" panose="020F0302020204030204" pitchFamily="34" charset="0"/>
              </a:rPr>
              <a:t>To what extent do you agree or disagree with the following statement: </a:t>
            </a:r>
          </a:p>
          <a:p>
            <a:pPr lvl="0">
              <a:defRPr/>
            </a:pPr>
            <a:r>
              <a:rPr lang="en-US" sz="1600" b="1" dirty="0">
                <a:latin typeface="Calibri Light" panose="020F0302020204030204" pitchFamily="34" charset="0"/>
              </a:rPr>
              <a:t>Governments are taking the necessary actions to take care of the environment </a:t>
            </a:r>
          </a:p>
        </p:txBody>
      </p:sp>
      <p:sp>
        <p:nvSpPr>
          <p:cNvPr id="28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2024. Base: 33866. 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</a:t>
            </a:r>
            <a:r>
              <a:rPr lang="en-US" sz="11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Dk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sz="11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Nr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 have not been included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634753922"/>
              </p:ext>
            </p:extLst>
          </p:nvPr>
        </p:nvGraphicFramePr>
        <p:xfrm>
          <a:off x="580569" y="1934029"/>
          <a:ext cx="3018973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33 Flecha abajo"/>
          <p:cNvSpPr/>
          <p:nvPr/>
        </p:nvSpPr>
        <p:spPr>
          <a:xfrm flipV="1">
            <a:off x="2461110" y="2910380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2 Flecha abajo"/>
          <p:cNvSpPr/>
          <p:nvPr/>
        </p:nvSpPr>
        <p:spPr>
          <a:xfrm>
            <a:off x="2935822" y="2658820"/>
            <a:ext cx="144016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0257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323463"/>
              </p:ext>
            </p:extLst>
          </p:nvPr>
        </p:nvGraphicFramePr>
        <p:xfrm>
          <a:off x="699147" y="1414123"/>
          <a:ext cx="293674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educational level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" name="17 Grupo"/>
          <p:cNvGrpSpPr/>
          <p:nvPr/>
        </p:nvGrpSpPr>
        <p:grpSpPr>
          <a:xfrm>
            <a:off x="559606" y="1285955"/>
            <a:ext cx="526208" cy="526208"/>
            <a:chOff x="2087108" y="618179"/>
            <a:chExt cx="869113" cy="869113"/>
          </a:xfrm>
          <a:solidFill>
            <a:schemeClr val="accent2"/>
          </a:solidFill>
        </p:grpSpPr>
        <p:sp>
          <p:nvSpPr>
            <p:cNvPr id="12" name="18 Lágrima"/>
            <p:cNvSpPr/>
            <p:nvPr/>
          </p:nvSpPr>
          <p:spPr>
            <a:xfrm rot="7948615">
              <a:off x="2087108" y="618179"/>
              <a:ext cx="869113" cy="869113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Calibri Light" panose="020F0302020204030204" pitchFamily="34" charset="0"/>
              </a:endParaRPr>
            </a:p>
          </p:txBody>
        </p:sp>
        <p:pic>
          <p:nvPicPr>
            <p:cNvPr id="13" name="19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205" y="845671"/>
              <a:ext cx="502918" cy="502918"/>
            </a:xfrm>
            <a:prstGeom prst="rect">
              <a:avLst/>
            </a:prstGeom>
            <a:noFill/>
          </p:spPr>
        </p:pic>
      </p:grpSp>
      <p:sp>
        <p:nvSpPr>
          <p:cNvPr id="14" name="20 Lágrima"/>
          <p:cNvSpPr/>
          <p:nvPr/>
        </p:nvSpPr>
        <p:spPr>
          <a:xfrm rot="7948615">
            <a:off x="5202299" y="1305373"/>
            <a:ext cx="526208" cy="526208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 Light" panose="020F0302020204030204" pitchFamily="34" charset="0"/>
            </a:endParaRPr>
          </a:p>
        </p:txBody>
      </p:sp>
      <p:graphicFrame>
        <p:nvGraphicFramePr>
          <p:cNvPr id="15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591506"/>
              </p:ext>
            </p:extLst>
          </p:nvPr>
        </p:nvGraphicFramePr>
        <p:xfrm>
          <a:off x="5336554" y="1423691"/>
          <a:ext cx="322067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employment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2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850" y="1402323"/>
            <a:ext cx="343267" cy="343267"/>
          </a:xfrm>
          <a:prstGeom prst="rect">
            <a:avLst/>
          </a:prstGeom>
        </p:spPr>
      </p:pic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245556"/>
              </p:ext>
            </p:extLst>
          </p:nvPr>
        </p:nvGraphicFramePr>
        <p:xfrm>
          <a:off x="1407692" y="5459485"/>
          <a:ext cx="67737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890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3386890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</a:tblGrid>
              <a:tr h="4040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TTB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Totally agree + Somewhat agree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C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BTB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Totally disagree + Somewhat disagree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600419" y="2099441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No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education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/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Only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basic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education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00419" y="2749379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Completed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Primary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05790" y="3384552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Completed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Secondary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School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14067" y="3993010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Completed High level education (University)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06021" y="4650232"/>
            <a:ext cx="3734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Completed Higher level of education (Masters, PHD, etc.)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5147987" y="2097104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Working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full (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include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self-employed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147987" y="2635874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Working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Part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-time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147987" y="3150069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Unemployed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147987" y="3681803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Student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147987" y="4210975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Housewife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136629" y="4740147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Retired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/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Disabled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33" name="14 Gráfico"/>
          <p:cNvGraphicFramePr/>
          <p:nvPr>
            <p:extLst>
              <p:ext uri="{D42A27DB-BD31-4B8C-83A1-F6EECF244321}">
                <p14:modId xmlns:p14="http://schemas.microsoft.com/office/powerpoint/2010/main" val="3208937416"/>
              </p:ext>
            </p:extLst>
          </p:nvPr>
        </p:nvGraphicFramePr>
        <p:xfrm>
          <a:off x="546665" y="2115822"/>
          <a:ext cx="3652747" cy="339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16 Gráfico"/>
          <p:cNvGraphicFramePr/>
          <p:nvPr>
            <p:extLst>
              <p:ext uri="{D42A27DB-BD31-4B8C-83A1-F6EECF244321}">
                <p14:modId xmlns:p14="http://schemas.microsoft.com/office/powerpoint/2010/main" val="638972008"/>
              </p:ext>
            </p:extLst>
          </p:nvPr>
        </p:nvGraphicFramePr>
        <p:xfrm>
          <a:off x="5107695" y="2106022"/>
          <a:ext cx="3767997" cy="345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76411" y="918446"/>
            <a:ext cx="8267681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total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population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6" name="31 CuadroTexto"/>
          <p:cNvSpPr txBox="1"/>
          <p:nvPr/>
        </p:nvSpPr>
        <p:spPr>
          <a:xfrm>
            <a:off x="282369" y="360040"/>
            <a:ext cx="770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Calibri Light" panose="020F0302020204030204" pitchFamily="34" charset="0"/>
              </a:rPr>
              <a:t>To what extent do you agree or disagree with the following statement: </a:t>
            </a:r>
          </a:p>
          <a:p>
            <a:pPr lvl="0">
              <a:defRPr/>
            </a:pPr>
            <a:r>
              <a:rPr lang="en-US" sz="1600" b="1" dirty="0">
                <a:latin typeface="Calibri Light" panose="020F0302020204030204" pitchFamily="34" charset="0"/>
              </a:rPr>
              <a:t>Governments are taking the necessary actions to take care of the environment </a:t>
            </a:r>
          </a:p>
        </p:txBody>
      </p:sp>
      <p:sp>
        <p:nvSpPr>
          <p:cNvPr id="32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2024. Base: 33866. 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</a:t>
            </a:r>
            <a:r>
              <a:rPr lang="en-US" sz="11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Dk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sz="11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Nr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 have not been included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50211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" name="Picture 3">
            <a:extLst>
              <a:ext uri="{FF2B5EF4-FFF2-40B4-BE49-F238E27FC236}">
                <a16:creationId xmlns:a16="http://schemas.microsoft.com/office/drawing/2014/main" id="{26893A23-3ADF-4AFB-B592-EDE13AB6FB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54" y="1811961"/>
            <a:ext cx="8194175" cy="4437647"/>
          </a:xfrm>
          <a:prstGeom prst="rect">
            <a:avLst/>
          </a:prstGeom>
        </p:spPr>
      </p:pic>
      <p:graphicFrame>
        <p:nvGraphicFramePr>
          <p:cNvPr id="23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728031"/>
              </p:ext>
            </p:extLst>
          </p:nvPr>
        </p:nvGraphicFramePr>
        <p:xfrm>
          <a:off x="5085582" y="2426486"/>
          <a:ext cx="2095200" cy="24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110728"/>
              </p:ext>
            </p:extLst>
          </p:nvPr>
        </p:nvGraphicFramePr>
        <p:xfrm>
          <a:off x="3249215" y="3474524"/>
          <a:ext cx="2095200" cy="24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610134"/>
              </p:ext>
            </p:extLst>
          </p:nvPr>
        </p:nvGraphicFramePr>
        <p:xfrm>
          <a:off x="6732239" y="3261448"/>
          <a:ext cx="2095200" cy="24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00788"/>
              </p:ext>
            </p:extLst>
          </p:nvPr>
        </p:nvGraphicFramePr>
        <p:xfrm>
          <a:off x="94418" y="2632057"/>
          <a:ext cx="2095200" cy="24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966230"/>
              </p:ext>
            </p:extLst>
          </p:nvPr>
        </p:nvGraphicFramePr>
        <p:xfrm>
          <a:off x="3343772" y="835697"/>
          <a:ext cx="2095200" cy="24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3 CuadroTexto"/>
          <p:cNvSpPr txBox="1"/>
          <p:nvPr/>
        </p:nvSpPr>
        <p:spPr>
          <a:xfrm>
            <a:off x="1061786" y="384415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/>
              <a:t>2024</a:t>
            </a:r>
          </a:p>
        </p:txBody>
      </p:sp>
      <p:sp>
        <p:nvSpPr>
          <p:cNvPr id="13" name="3 CuadroTexto"/>
          <p:cNvSpPr txBox="1"/>
          <p:nvPr/>
        </p:nvSpPr>
        <p:spPr>
          <a:xfrm>
            <a:off x="4269287" y="208344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/>
              <a:t>2024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4181049" y="472022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/>
              <a:t>2024</a:t>
            </a:r>
          </a:p>
        </p:txBody>
      </p:sp>
      <p:sp>
        <p:nvSpPr>
          <p:cNvPr id="15" name="3 CuadroTexto"/>
          <p:cNvSpPr txBox="1"/>
          <p:nvPr/>
        </p:nvSpPr>
        <p:spPr>
          <a:xfrm>
            <a:off x="5987489" y="362708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/>
              <a:t>2024</a:t>
            </a:r>
          </a:p>
        </p:txBody>
      </p:sp>
      <p:sp>
        <p:nvSpPr>
          <p:cNvPr id="16" name="3 CuadroTexto"/>
          <p:cNvSpPr txBox="1"/>
          <p:nvPr/>
        </p:nvSpPr>
        <p:spPr>
          <a:xfrm>
            <a:off x="7664073" y="446204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/>
              <a:t>2024</a:t>
            </a:r>
          </a:p>
        </p:txBody>
      </p:sp>
      <p:sp>
        <p:nvSpPr>
          <p:cNvPr id="19" name="19 CuadroTexto"/>
          <p:cNvSpPr txBox="1"/>
          <p:nvPr/>
        </p:nvSpPr>
        <p:spPr>
          <a:xfrm>
            <a:off x="717208" y="4997226"/>
            <a:ext cx="1322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b="1" dirty="0"/>
              <a:t>2023 | </a:t>
            </a:r>
            <a:r>
              <a:rPr lang="es-PE" sz="1200" b="1" dirty="0">
                <a:solidFill>
                  <a:srgbClr val="9ACC97"/>
                </a:solidFill>
              </a:rPr>
              <a:t>32%   </a:t>
            </a:r>
            <a:r>
              <a:rPr lang="es-PE" sz="1200" b="1" dirty="0">
                <a:solidFill>
                  <a:srgbClr val="4D4D4D"/>
                </a:solidFill>
              </a:rPr>
              <a:t>62%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806609" y="5876616"/>
            <a:ext cx="1322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b="1" dirty="0"/>
              <a:t>2023 | </a:t>
            </a:r>
            <a:r>
              <a:rPr lang="es-PE" sz="1200" b="1" dirty="0">
                <a:solidFill>
                  <a:srgbClr val="9ACC97"/>
                </a:solidFill>
              </a:rPr>
              <a:t>31%   </a:t>
            </a:r>
            <a:r>
              <a:rPr lang="es-PE" sz="1200" b="1" dirty="0">
                <a:solidFill>
                  <a:srgbClr val="4D4D4D"/>
                </a:solidFill>
              </a:rPr>
              <a:t>61% </a:t>
            </a:r>
          </a:p>
        </p:txBody>
      </p:sp>
      <p:sp>
        <p:nvSpPr>
          <p:cNvPr id="21" name="19 CuadroTexto"/>
          <p:cNvSpPr txBox="1"/>
          <p:nvPr/>
        </p:nvSpPr>
        <p:spPr>
          <a:xfrm>
            <a:off x="5089854" y="1687063"/>
            <a:ext cx="1322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b="1" dirty="0"/>
              <a:t>2023 | </a:t>
            </a:r>
            <a:r>
              <a:rPr lang="es-PE" sz="1200" b="1" dirty="0">
                <a:solidFill>
                  <a:srgbClr val="9ACC97"/>
                </a:solidFill>
              </a:rPr>
              <a:t>29%   </a:t>
            </a:r>
            <a:r>
              <a:rPr lang="es-PE" sz="1200" b="1" dirty="0">
                <a:solidFill>
                  <a:srgbClr val="4D4D4D"/>
                </a:solidFill>
              </a:rPr>
              <a:t>64% </a:t>
            </a:r>
          </a:p>
        </p:txBody>
      </p:sp>
      <p:sp>
        <p:nvSpPr>
          <p:cNvPr id="22" name="19 CuadroTexto"/>
          <p:cNvSpPr txBox="1"/>
          <p:nvPr/>
        </p:nvSpPr>
        <p:spPr>
          <a:xfrm>
            <a:off x="7134661" y="3334020"/>
            <a:ext cx="1322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b="1" dirty="0"/>
              <a:t>2023 | </a:t>
            </a:r>
            <a:r>
              <a:rPr lang="es-PE" sz="1200" b="1" dirty="0">
                <a:solidFill>
                  <a:srgbClr val="9ACC97"/>
                </a:solidFill>
              </a:rPr>
              <a:t>32%   </a:t>
            </a:r>
            <a:r>
              <a:rPr lang="es-PE" sz="1200" b="1" dirty="0">
                <a:solidFill>
                  <a:srgbClr val="4D4D4D"/>
                </a:solidFill>
              </a:rPr>
              <a:t>65% </a:t>
            </a:r>
          </a:p>
        </p:txBody>
      </p:sp>
      <p:sp>
        <p:nvSpPr>
          <p:cNvPr id="27" name="19 CuadroTexto"/>
          <p:cNvSpPr txBox="1"/>
          <p:nvPr/>
        </p:nvSpPr>
        <p:spPr>
          <a:xfrm>
            <a:off x="7307402" y="5678706"/>
            <a:ext cx="1322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b="1" dirty="0"/>
              <a:t>2023 | </a:t>
            </a:r>
            <a:r>
              <a:rPr lang="es-PE" sz="1200" b="1" dirty="0">
                <a:solidFill>
                  <a:srgbClr val="9ACC97"/>
                </a:solidFill>
              </a:rPr>
              <a:t>62%   </a:t>
            </a:r>
            <a:r>
              <a:rPr lang="es-PE" sz="1200" b="1" dirty="0">
                <a:solidFill>
                  <a:srgbClr val="4D4D4D"/>
                </a:solidFill>
              </a:rPr>
              <a:t>34% </a:t>
            </a:r>
          </a:p>
        </p:txBody>
      </p: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655089"/>
              </p:ext>
            </p:extLst>
          </p:nvPr>
        </p:nvGraphicFramePr>
        <p:xfrm>
          <a:off x="3540547" y="983061"/>
          <a:ext cx="51852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635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2592635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</a:tblGrid>
              <a:tr h="2434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TTB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Totally agree + Somewhat agree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C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BTB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Totally disagree + Somewhat disagree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31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76411" y="918446"/>
            <a:ext cx="8267681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total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population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82369" y="360040"/>
            <a:ext cx="770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Calibri Light" panose="020F0302020204030204" pitchFamily="34" charset="0"/>
              </a:rPr>
              <a:t>To what extent do you agree or disagree with the following statement: </a:t>
            </a:r>
          </a:p>
          <a:p>
            <a:pPr lvl="0">
              <a:defRPr/>
            </a:pPr>
            <a:r>
              <a:rPr lang="en-US" sz="1600" b="1" dirty="0">
                <a:latin typeface="Calibri Light" panose="020F0302020204030204" pitchFamily="34" charset="0"/>
              </a:rPr>
              <a:t>Governments are taking the necessary actions to take care of the environment </a:t>
            </a:r>
          </a:p>
        </p:txBody>
      </p:sp>
      <p:sp>
        <p:nvSpPr>
          <p:cNvPr id="28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6245547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2024. Base: 33866. 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</a:t>
            </a:r>
            <a:r>
              <a:rPr lang="en-US" sz="11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Dk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sz="11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Nr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 have not been included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29" name="33 Flecha abajo"/>
          <p:cNvSpPr/>
          <p:nvPr/>
        </p:nvSpPr>
        <p:spPr>
          <a:xfrm flipV="1">
            <a:off x="3839964" y="2329811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2 Flecha abajo"/>
          <p:cNvSpPr/>
          <p:nvPr/>
        </p:nvSpPr>
        <p:spPr>
          <a:xfrm>
            <a:off x="1847252" y="3979618"/>
            <a:ext cx="144016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2 Flecha abajo"/>
          <p:cNvSpPr/>
          <p:nvPr/>
        </p:nvSpPr>
        <p:spPr>
          <a:xfrm>
            <a:off x="5076688" y="2216128"/>
            <a:ext cx="144016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2 Flecha abajo"/>
          <p:cNvSpPr/>
          <p:nvPr/>
        </p:nvSpPr>
        <p:spPr>
          <a:xfrm>
            <a:off x="4539653" y="5539902"/>
            <a:ext cx="144016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2 Flecha abajo"/>
          <p:cNvSpPr/>
          <p:nvPr/>
        </p:nvSpPr>
        <p:spPr>
          <a:xfrm>
            <a:off x="6832916" y="3972364"/>
            <a:ext cx="144016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2 Flecha abajo"/>
          <p:cNvSpPr/>
          <p:nvPr/>
        </p:nvSpPr>
        <p:spPr>
          <a:xfrm>
            <a:off x="8226287" y="5206076"/>
            <a:ext cx="144016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" name="33 Flecha abajo"/>
          <p:cNvSpPr/>
          <p:nvPr/>
        </p:nvSpPr>
        <p:spPr>
          <a:xfrm flipV="1">
            <a:off x="3774650" y="4688384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33 Flecha abajo"/>
          <p:cNvSpPr/>
          <p:nvPr/>
        </p:nvSpPr>
        <p:spPr>
          <a:xfrm flipV="1">
            <a:off x="5588937" y="3788496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33 Flecha abajo"/>
          <p:cNvSpPr/>
          <p:nvPr/>
        </p:nvSpPr>
        <p:spPr>
          <a:xfrm flipV="1">
            <a:off x="7519334" y="4165866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99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6 Gráfico"/>
          <p:cNvGraphicFramePr/>
          <p:nvPr>
            <p:extLst>
              <p:ext uri="{D42A27DB-BD31-4B8C-83A1-F6EECF244321}">
                <p14:modId xmlns:p14="http://schemas.microsoft.com/office/powerpoint/2010/main" val="3351557074"/>
              </p:ext>
            </p:extLst>
          </p:nvPr>
        </p:nvGraphicFramePr>
        <p:xfrm>
          <a:off x="336569" y="1263399"/>
          <a:ext cx="8505366" cy="471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106859"/>
              </p:ext>
            </p:extLst>
          </p:nvPr>
        </p:nvGraphicFramePr>
        <p:xfrm>
          <a:off x="1407692" y="5614468"/>
          <a:ext cx="67737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890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3386890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</a:tblGrid>
              <a:tr h="4040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TTB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Totally agree + Somewhat agree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C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BTB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Totally disagree + Somewhat disagree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1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76411" y="918446"/>
            <a:ext cx="8267681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total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population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3" name="31 CuadroTexto"/>
          <p:cNvSpPr txBox="1"/>
          <p:nvPr/>
        </p:nvSpPr>
        <p:spPr>
          <a:xfrm>
            <a:off x="282369" y="360040"/>
            <a:ext cx="770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Calibri Light" panose="020F0302020204030204" pitchFamily="34" charset="0"/>
              </a:rPr>
              <a:t>To what extent do you agree or disagree with the following statement: </a:t>
            </a:r>
          </a:p>
          <a:p>
            <a:pPr lvl="0">
              <a:defRPr/>
            </a:pPr>
            <a:r>
              <a:rPr lang="en-US" sz="1600" b="1" dirty="0">
                <a:latin typeface="Calibri Light" panose="020F0302020204030204" pitchFamily="34" charset="0"/>
              </a:rPr>
              <a:t>Governments are taking the necessary actions to take care of the environment </a:t>
            </a:r>
          </a:p>
        </p:txBody>
      </p:sp>
      <p:sp>
        <p:nvSpPr>
          <p:cNvPr id="7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2024. Base: 33866. 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</a:t>
            </a:r>
            <a:r>
              <a:rPr lang="en-US" sz="11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Dk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sz="11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Nr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 have not been included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98801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006405"/>
              </p:ext>
            </p:extLst>
          </p:nvPr>
        </p:nvGraphicFramePr>
        <p:xfrm>
          <a:off x="685678" y="1045902"/>
          <a:ext cx="2942134" cy="499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396">
                <a:tc>
                  <a:txBody>
                    <a:bodyPr/>
                    <a:lstStyle/>
                    <a:p>
                      <a:endParaRPr lang="es-PE" sz="11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dirty="0">
                          <a:solidFill>
                            <a:schemeClr val="bg1"/>
                          </a:solidFill>
                          <a:latin typeface="+mn-lt"/>
                        </a:rPr>
                        <a:t>TTB 2023</a:t>
                      </a:r>
                    </a:p>
                  </a:txBody>
                  <a:tcPr>
                    <a:solidFill>
                      <a:srgbClr val="9ACC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bg1"/>
                          </a:solidFill>
                          <a:latin typeface="+mn-lt"/>
                        </a:rPr>
                        <a:t>TTB</a:t>
                      </a:r>
                      <a:r>
                        <a:rPr lang="es-ES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2024</a:t>
                      </a:r>
                      <a:endParaRPr lang="es-PE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AC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GLOBAL AVERAGE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39%</a:t>
                      </a:r>
                      <a:endParaRPr lang="es-PE" sz="11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44%</a:t>
                      </a:r>
                      <a:endParaRPr lang="es-PE" sz="1100" b="1" i="0" u="none" strike="noStrike" dirty="0">
                        <a:solidFill>
                          <a:srgbClr val="58BF78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Vietnam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95%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64207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Philippines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94%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Indonesia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es-MX" sz="1100" b="1" i="0" u="none" strike="noStrike" baseline="0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 data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87%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601893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Lao</a:t>
                      </a:r>
                      <a:r>
                        <a:rPr lang="es-P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PDR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No data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Ivory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Coast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56%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77%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Malaysia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54%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269665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Hong Kong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69%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Nigeria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59%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Turkey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Palestine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No data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57683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Republic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Ireland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36%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55744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Ecuador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No data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8112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No data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52637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821846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Netherlands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48607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567038"/>
              </p:ext>
            </p:extLst>
          </p:nvPr>
        </p:nvGraphicFramePr>
        <p:xfrm>
          <a:off x="4903747" y="1061142"/>
          <a:ext cx="3044326" cy="4992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474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dirty="0"/>
                        <a:t>TTB 2023</a:t>
                      </a:r>
                    </a:p>
                  </a:txBody>
                  <a:tcPr>
                    <a:solidFill>
                      <a:srgbClr val="9ACC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TTB 2024</a:t>
                      </a:r>
                      <a:endParaRPr kumimoji="0" lang="es-PE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AC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905043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Republic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No data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42%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950750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34%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Belgium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No data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30%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22%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32%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35%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Slovenia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26%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Poland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23%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Finland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97761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30%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Greece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27%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Argentina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33%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Croatia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17%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968911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Serbia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18%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211267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Paraguay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es-PE" sz="1100" b="1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8BF78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335138"/>
                  </a:ext>
                </a:extLst>
              </a:tr>
            </a:tbl>
          </a:graphicData>
        </a:graphic>
      </p:graphicFrame>
      <p:sp>
        <p:nvSpPr>
          <p:cNvPr id="7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51704" y="246721"/>
            <a:ext cx="8712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Governments</a:t>
            </a:r>
            <a:r>
              <a:rPr lang="es-ES" sz="1600" b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 are </a:t>
            </a:r>
            <a:r>
              <a:rPr lang="es-ES" sz="1600" b="1" dirty="0" err="1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taking</a:t>
            </a:r>
            <a:r>
              <a:rPr lang="es-ES" sz="1600" b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 </a:t>
            </a:r>
            <a:r>
              <a:rPr lang="es-ES" sz="1600" b="1" dirty="0" err="1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the</a:t>
            </a:r>
            <a:r>
              <a:rPr lang="es-ES" sz="1600" b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 </a:t>
            </a:r>
            <a:r>
              <a:rPr lang="es-ES" sz="1600" b="1" dirty="0" err="1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necessary</a:t>
            </a:r>
            <a:r>
              <a:rPr lang="es-ES" sz="1600" b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 </a:t>
            </a:r>
            <a:r>
              <a:rPr lang="es-ES" sz="1600" b="1" dirty="0" err="1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actions</a:t>
            </a:r>
            <a:r>
              <a:rPr lang="es-ES" sz="1600" b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 to </a:t>
            </a:r>
            <a:r>
              <a:rPr lang="es-ES" sz="1600" b="1" dirty="0" err="1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take</a:t>
            </a:r>
            <a:r>
              <a:rPr lang="es-ES" sz="1600" b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 </a:t>
            </a:r>
            <a:r>
              <a:rPr lang="es-ES" sz="1600" b="1" dirty="0" err="1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care</a:t>
            </a:r>
            <a:r>
              <a:rPr lang="es-ES" sz="1600" b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 of </a:t>
            </a:r>
            <a:r>
              <a:rPr lang="es-ES" sz="1600" b="1" dirty="0" err="1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the</a:t>
            </a:r>
            <a:r>
              <a:rPr lang="es-ES" sz="1600" b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 </a:t>
            </a:r>
            <a:r>
              <a:rPr lang="es-ES" sz="1600" b="1" dirty="0" err="1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environment</a:t>
            </a:r>
            <a:endParaRPr lang="es-ES" sz="1600" b="1" dirty="0">
              <a:solidFill>
                <a:srgbClr val="FFFFFF">
                  <a:lumMod val="50000"/>
                </a:srgbClr>
              </a:solidFill>
              <a:latin typeface="Calibri Light" panose="020F0302020204030204" pitchFamily="34" charset="0"/>
            </a:endParaRPr>
          </a:p>
          <a:p>
            <a:r>
              <a:rPr lang="es-PE" sz="1600" b="1" dirty="0" err="1">
                <a:solidFill>
                  <a:schemeClr val="bg1">
                    <a:lumMod val="50000"/>
                  </a:schemeClr>
                </a:solidFill>
                <a:ea typeface="Verdana" pitchFamily="34" charset="0"/>
                <a:cs typeface="Arial" pitchFamily="34" charset="0"/>
              </a:rPr>
              <a:t>Annual</a:t>
            </a:r>
            <a:r>
              <a:rPr lang="es-PE" sz="1600" b="1" dirty="0">
                <a:solidFill>
                  <a:schemeClr val="bg1">
                    <a:lumMod val="50000"/>
                  </a:schemeClr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s-PE" sz="1600" b="1" dirty="0" err="1">
                <a:solidFill>
                  <a:schemeClr val="bg1">
                    <a:lumMod val="50000"/>
                  </a:schemeClr>
                </a:solidFill>
                <a:ea typeface="Verdana" pitchFamily="34" charset="0"/>
                <a:cs typeface="Arial" pitchFamily="34" charset="0"/>
              </a:rPr>
              <a:t>comparisson</a:t>
            </a:r>
            <a:r>
              <a:rPr lang="es-PE" sz="1600" b="1" dirty="0">
                <a:solidFill>
                  <a:schemeClr val="bg1">
                    <a:lumMod val="50000"/>
                  </a:schemeClr>
                </a:solidFill>
                <a:ea typeface="Verdana" pitchFamily="34" charset="0"/>
                <a:cs typeface="Arial" pitchFamily="34" charset="0"/>
              </a:rPr>
              <a:t> TTB</a:t>
            </a:r>
            <a:endParaRPr lang="en-US" sz="1600" b="1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53" name="33 Flecha abajo"/>
          <p:cNvSpPr/>
          <p:nvPr/>
        </p:nvSpPr>
        <p:spPr>
          <a:xfrm flipV="1">
            <a:off x="3807302" y="2940700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6" name="33 Flecha abajo"/>
          <p:cNvSpPr/>
          <p:nvPr/>
        </p:nvSpPr>
        <p:spPr>
          <a:xfrm flipV="1">
            <a:off x="3807302" y="3643431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7" name="2 Flecha abajo"/>
          <p:cNvSpPr/>
          <p:nvPr/>
        </p:nvSpPr>
        <p:spPr>
          <a:xfrm>
            <a:off x="3806675" y="3192944"/>
            <a:ext cx="144016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2" name="33 Flecha abajo"/>
          <p:cNvSpPr/>
          <p:nvPr/>
        </p:nvSpPr>
        <p:spPr>
          <a:xfrm flipV="1">
            <a:off x="3806675" y="3415460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4" name="2 Flecha abajo"/>
          <p:cNvSpPr/>
          <p:nvPr/>
        </p:nvSpPr>
        <p:spPr>
          <a:xfrm>
            <a:off x="3801284" y="5974730"/>
            <a:ext cx="144016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3" name="33 Flecha abajo"/>
          <p:cNvSpPr/>
          <p:nvPr/>
        </p:nvSpPr>
        <p:spPr>
          <a:xfrm flipV="1">
            <a:off x="3810936" y="1430571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0" name="2 Flecha abajo"/>
          <p:cNvSpPr/>
          <p:nvPr/>
        </p:nvSpPr>
        <p:spPr>
          <a:xfrm>
            <a:off x="3806675" y="1628970"/>
            <a:ext cx="144016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5" name="2 Flecha abajo"/>
          <p:cNvSpPr/>
          <p:nvPr/>
        </p:nvSpPr>
        <p:spPr>
          <a:xfrm>
            <a:off x="3806675" y="1857570"/>
            <a:ext cx="144016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7" name="33 Flecha abajo"/>
          <p:cNvSpPr/>
          <p:nvPr/>
        </p:nvSpPr>
        <p:spPr>
          <a:xfrm flipV="1">
            <a:off x="3807302" y="2712100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8" name="33 Flecha abajo"/>
          <p:cNvSpPr/>
          <p:nvPr/>
        </p:nvSpPr>
        <p:spPr>
          <a:xfrm flipV="1">
            <a:off x="3807302" y="4100631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9" name="33 Flecha abajo"/>
          <p:cNvSpPr/>
          <p:nvPr/>
        </p:nvSpPr>
        <p:spPr>
          <a:xfrm flipV="1">
            <a:off x="3806675" y="3857420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0" name="33 Flecha abajo"/>
          <p:cNvSpPr/>
          <p:nvPr/>
        </p:nvSpPr>
        <p:spPr>
          <a:xfrm flipV="1">
            <a:off x="3792062" y="4649271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1" name="33 Flecha abajo"/>
          <p:cNvSpPr/>
          <p:nvPr/>
        </p:nvSpPr>
        <p:spPr>
          <a:xfrm flipV="1">
            <a:off x="3792062" y="5091231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2" name="33 Flecha abajo"/>
          <p:cNvSpPr/>
          <p:nvPr/>
        </p:nvSpPr>
        <p:spPr>
          <a:xfrm flipV="1">
            <a:off x="3791435" y="4863260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3" name="33 Flecha abajo"/>
          <p:cNvSpPr/>
          <p:nvPr/>
        </p:nvSpPr>
        <p:spPr>
          <a:xfrm flipV="1">
            <a:off x="3792062" y="5746551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4" name="33 Flecha abajo"/>
          <p:cNvSpPr/>
          <p:nvPr/>
        </p:nvSpPr>
        <p:spPr>
          <a:xfrm flipV="1">
            <a:off x="8044022" y="2910220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7" name="33 Flecha abajo"/>
          <p:cNvSpPr/>
          <p:nvPr/>
        </p:nvSpPr>
        <p:spPr>
          <a:xfrm flipV="1">
            <a:off x="8043395" y="3186860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9" name="33 Flecha abajo"/>
          <p:cNvSpPr/>
          <p:nvPr/>
        </p:nvSpPr>
        <p:spPr>
          <a:xfrm flipV="1">
            <a:off x="8047656" y="1445811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1" name="2 Flecha abajo"/>
          <p:cNvSpPr/>
          <p:nvPr/>
        </p:nvSpPr>
        <p:spPr>
          <a:xfrm>
            <a:off x="8043395" y="1933770"/>
            <a:ext cx="144016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3" name="33 Flecha abajo"/>
          <p:cNvSpPr/>
          <p:nvPr/>
        </p:nvSpPr>
        <p:spPr>
          <a:xfrm flipV="1">
            <a:off x="8059262" y="4161591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4" name="33 Flecha abajo"/>
          <p:cNvSpPr/>
          <p:nvPr/>
        </p:nvSpPr>
        <p:spPr>
          <a:xfrm flipV="1">
            <a:off x="8058635" y="3918380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5" name="33 Flecha abajo"/>
          <p:cNvSpPr/>
          <p:nvPr/>
        </p:nvSpPr>
        <p:spPr>
          <a:xfrm flipV="1">
            <a:off x="8044022" y="4390191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9" name="33 Flecha abajo"/>
          <p:cNvSpPr/>
          <p:nvPr/>
        </p:nvSpPr>
        <p:spPr>
          <a:xfrm flipV="1">
            <a:off x="8044022" y="5380791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2" name="2 Flecha abajo"/>
          <p:cNvSpPr/>
          <p:nvPr/>
        </p:nvSpPr>
        <p:spPr>
          <a:xfrm>
            <a:off x="8043395" y="3427290"/>
            <a:ext cx="144016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3" name="2 Flecha abajo"/>
          <p:cNvSpPr/>
          <p:nvPr/>
        </p:nvSpPr>
        <p:spPr>
          <a:xfrm>
            <a:off x="8058635" y="3671130"/>
            <a:ext cx="144016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4" name="2 Flecha abajo"/>
          <p:cNvSpPr/>
          <p:nvPr/>
        </p:nvSpPr>
        <p:spPr>
          <a:xfrm>
            <a:off x="8043395" y="4616010"/>
            <a:ext cx="144016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5" name="2 Flecha abajo"/>
          <p:cNvSpPr/>
          <p:nvPr/>
        </p:nvSpPr>
        <p:spPr>
          <a:xfrm>
            <a:off x="8043395" y="4859850"/>
            <a:ext cx="144016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6" name="2 Flecha abajo"/>
          <p:cNvSpPr/>
          <p:nvPr/>
        </p:nvSpPr>
        <p:spPr>
          <a:xfrm>
            <a:off x="8058635" y="5118930"/>
            <a:ext cx="144016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7" name="2 Flecha abajo"/>
          <p:cNvSpPr/>
          <p:nvPr/>
        </p:nvSpPr>
        <p:spPr>
          <a:xfrm>
            <a:off x="8043395" y="5576130"/>
            <a:ext cx="144016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9" name="2 Flecha abajo"/>
          <p:cNvSpPr/>
          <p:nvPr/>
        </p:nvSpPr>
        <p:spPr>
          <a:xfrm>
            <a:off x="8058635" y="5835210"/>
            <a:ext cx="144016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2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2024. Base: 33866. 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</a:t>
            </a:r>
            <a:r>
              <a:rPr lang="en-US" sz="11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Dk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sz="11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Nr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 have not been included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38" name="33 Flecha abajo"/>
          <p:cNvSpPr/>
          <p:nvPr/>
        </p:nvSpPr>
        <p:spPr>
          <a:xfrm flipV="1">
            <a:off x="3809574" y="2482358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33 Flecha abajo"/>
          <p:cNvSpPr/>
          <p:nvPr/>
        </p:nvSpPr>
        <p:spPr>
          <a:xfrm flipV="1">
            <a:off x="8032646" y="2680480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33 Flecha abajo"/>
          <p:cNvSpPr/>
          <p:nvPr/>
        </p:nvSpPr>
        <p:spPr>
          <a:xfrm flipV="1">
            <a:off x="8034920" y="2164138"/>
            <a:ext cx="144016" cy="1440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44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2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76672"/>
            <a:ext cx="3011010" cy="926790"/>
          </a:xfrm>
          <a:prstGeom prst="rect">
            <a:avLst/>
          </a:prstGeom>
        </p:spPr>
      </p:pic>
      <p:sp>
        <p:nvSpPr>
          <p:cNvPr id="7" name="Google Shape;2195;p36"/>
          <p:cNvSpPr/>
          <p:nvPr/>
        </p:nvSpPr>
        <p:spPr>
          <a:xfrm>
            <a:off x="2636242" y="2794929"/>
            <a:ext cx="893200" cy="89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8" name="5 CuadroTexto"/>
          <p:cNvSpPr txBox="1"/>
          <p:nvPr/>
        </p:nvSpPr>
        <p:spPr>
          <a:xfrm>
            <a:off x="1733264" y="4905488"/>
            <a:ext cx="57854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entury" panose="02040604050505020304" pitchFamily="18" charset="0"/>
              </a:rPr>
              <a:t>CAUSES OF GLOBAL WARMING</a:t>
            </a:r>
            <a:endParaRPr lang="es-PE" sz="4400" b="1" dirty="0">
              <a:latin typeface="Century" panose="02040604050505020304" pitchFamily="18" charset="0"/>
            </a:endParaRPr>
          </a:p>
        </p:txBody>
      </p:sp>
      <p:pic>
        <p:nvPicPr>
          <p:cNvPr id="6" name="Picture 6" descr="https://tracextech.com/wp-content/uploads/2023/09/carbon-footpr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16" y="1831413"/>
            <a:ext cx="5536164" cy="289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929283"/>
      </p:ext>
    </p:extLst>
  </p:cSld>
  <p:clrMapOvr>
    <a:masterClrMapping/>
  </p:clrMapOvr>
  <p:transition spd="slow">
    <p:push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" y="6256146"/>
            <a:ext cx="1859280" cy="571500"/>
          </a:xfrm>
          <a:prstGeom prst="rect">
            <a:avLst/>
          </a:prstGeom>
        </p:spPr>
      </p:pic>
      <p:sp>
        <p:nvSpPr>
          <p:cNvPr id="14" name="Retângulo 96"/>
          <p:cNvSpPr/>
          <p:nvPr/>
        </p:nvSpPr>
        <p:spPr>
          <a:xfrm>
            <a:off x="930421" y="260648"/>
            <a:ext cx="7648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white">
                    <a:lumMod val="65000"/>
                  </a:prstClr>
                </a:solidFill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22" name="Retângulo 96"/>
          <p:cNvSpPr/>
          <p:nvPr/>
        </p:nvSpPr>
        <p:spPr>
          <a:xfrm>
            <a:off x="930421" y="260650"/>
            <a:ext cx="7648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white">
                    <a:lumMod val="65000"/>
                  </a:prstClr>
                </a:solidFill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23" name="6 Forma libre"/>
          <p:cNvSpPr/>
          <p:nvPr/>
        </p:nvSpPr>
        <p:spPr>
          <a:xfrm flipV="1">
            <a:off x="6516216" y="260648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7 Forma libre"/>
          <p:cNvSpPr/>
          <p:nvPr/>
        </p:nvSpPr>
        <p:spPr>
          <a:xfrm>
            <a:off x="6516218" y="548680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8 Forma libre"/>
          <p:cNvSpPr/>
          <p:nvPr/>
        </p:nvSpPr>
        <p:spPr>
          <a:xfrm flipV="1">
            <a:off x="6516218" y="692696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308545"/>
              </p:ext>
            </p:extLst>
          </p:nvPr>
        </p:nvGraphicFramePr>
        <p:xfrm>
          <a:off x="1043608" y="789832"/>
          <a:ext cx="7293389" cy="5417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383">
                  <a:extLst>
                    <a:ext uri="{9D8B030D-6E8A-4147-A177-3AD203B41FA5}">
                      <a16:colId xmlns:a16="http://schemas.microsoft.com/office/drawing/2014/main" val="1269000229"/>
                    </a:ext>
                  </a:extLst>
                </a:gridCol>
                <a:gridCol w="921778">
                  <a:extLst>
                    <a:ext uri="{9D8B030D-6E8A-4147-A177-3AD203B41FA5}">
                      <a16:colId xmlns:a16="http://schemas.microsoft.com/office/drawing/2014/main" val="1167484779"/>
                    </a:ext>
                  </a:extLst>
                </a:gridCol>
                <a:gridCol w="1721292">
                  <a:extLst>
                    <a:ext uri="{9D8B030D-6E8A-4147-A177-3AD203B41FA5}">
                      <a16:colId xmlns:a16="http://schemas.microsoft.com/office/drawing/2014/main" val="474503981"/>
                    </a:ext>
                  </a:extLst>
                </a:gridCol>
                <a:gridCol w="959554">
                  <a:extLst>
                    <a:ext uri="{9D8B030D-6E8A-4147-A177-3AD203B41FA5}">
                      <a16:colId xmlns:a16="http://schemas.microsoft.com/office/drawing/2014/main" val="1311032605"/>
                    </a:ext>
                  </a:extLst>
                </a:gridCol>
                <a:gridCol w="793333">
                  <a:extLst>
                    <a:ext uri="{9D8B030D-6E8A-4147-A177-3AD203B41FA5}">
                      <a16:colId xmlns:a16="http://schemas.microsoft.com/office/drawing/2014/main" val="1009095942"/>
                    </a:ext>
                  </a:extLst>
                </a:gridCol>
                <a:gridCol w="932079">
                  <a:extLst>
                    <a:ext uri="{9D8B030D-6E8A-4147-A177-3AD203B41FA5}">
                      <a16:colId xmlns:a16="http://schemas.microsoft.com/office/drawing/2014/main" val="2601274348"/>
                    </a:ext>
                  </a:extLst>
                </a:gridCol>
                <a:gridCol w="1460970">
                  <a:extLst>
                    <a:ext uri="{9D8B030D-6E8A-4147-A177-3AD203B41FA5}">
                      <a16:colId xmlns:a16="http://schemas.microsoft.com/office/drawing/2014/main" val="4199626117"/>
                    </a:ext>
                  </a:extLst>
                </a:gridCol>
              </a:tblGrid>
              <a:tr h="424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Country</a:t>
                      </a: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Company Name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Methodology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Sample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Coverage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2023-2024     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 Fieldwork  Dates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933073"/>
                  </a:ext>
                </a:extLst>
              </a:tr>
              <a:tr h="25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Argentina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Voices Research &amp; Consultancy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CAWI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1035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1-6 December </a:t>
                      </a:r>
                      <a:endParaRPr lang="es-PE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2023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323102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Belgium 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IRB Europe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26-31 January 2024 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0671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Brazil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Market Analysis Brazil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CAWI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9-24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090643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Canada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LEGER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CAWI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3-14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43210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Chile 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Activa Research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1094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636643"/>
                  </a:ext>
                </a:extLst>
              </a:tr>
              <a:tr h="399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6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Croatia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Institute for market and media research, </a:t>
                      </a:r>
                      <a:r>
                        <a:rPr lang="en-GB" sz="1000" dirty="0" err="1">
                          <a:effectLst/>
                        </a:rPr>
                        <a:t>Mediana</a:t>
                      </a:r>
                      <a:r>
                        <a:rPr lang="en-GB" sz="1000" dirty="0">
                          <a:effectLst/>
                        </a:rPr>
                        <a:t> Fides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585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23-29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53037"/>
                  </a:ext>
                </a:extLst>
              </a:tr>
              <a:tr h="25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7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Ecuador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Centro de Estudios Y Datos - CEDATOS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CAPI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505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28 Jan – 3 Feb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949600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8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Finland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Taloustutkimus</a:t>
                      </a:r>
                      <a:r>
                        <a:rPr lang="en-GB" sz="1000" dirty="0">
                          <a:effectLst/>
                        </a:rPr>
                        <a:t> Oy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Online Panel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1128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13-18 December 2023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544248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9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France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BVA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17-19 January 2024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694033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Germany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Produkt+Markt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 Dec 2023- 22 Jan 2024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911492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11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Greece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Alternative Research Solutions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10-15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74682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12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Hong Kong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Consumer Search Group (CSG)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Online Panel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TERRITORY WIDE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1-6 December 2023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33377"/>
                  </a:ext>
                </a:extLst>
              </a:tr>
              <a:tr h="25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India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DataPrompt International Pvt. Ltd.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19 Dec 2023 - 25 Jan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154526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Indonesia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DEKA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Face to Face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5-26 December 2023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875214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15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Iran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EMRC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CATI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URBAN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>
                          <a:effectLst/>
                        </a:rPr>
                        <a:t>18-31 December 2023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90274"/>
                  </a:ext>
                </a:extLst>
              </a:tr>
              <a:tr h="25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16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Ireland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RED C Research &amp; Marketing Ltd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1002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5-10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801114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17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Italy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BVA Doxa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17-19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398201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18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Ivory Coast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EMC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CAPI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1200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9-28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865628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19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Lao</a:t>
                      </a:r>
                      <a:r>
                        <a:rPr lang="it-IT" sz="1000" baseline="0" dirty="0">
                          <a:effectLst/>
                        </a:rPr>
                        <a:t> PDR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Indochina Research (LAOS) Ltd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CATI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 KEY REGIONS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15 Dec 2023- 8 Jan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669757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Japan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Nippon Research Center, LTD.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1118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9-16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876467"/>
                  </a:ext>
                </a:extLst>
              </a:tr>
            </a:tbl>
          </a:graphicData>
        </a:graphic>
      </p:graphicFrame>
      <p:sp>
        <p:nvSpPr>
          <p:cNvPr id="28" name="6 Forma libre"/>
          <p:cNvSpPr/>
          <p:nvPr/>
        </p:nvSpPr>
        <p:spPr>
          <a:xfrm flipV="1">
            <a:off x="6516216" y="260648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9" name="7 Forma libre"/>
          <p:cNvSpPr/>
          <p:nvPr/>
        </p:nvSpPr>
        <p:spPr>
          <a:xfrm>
            <a:off x="6516218" y="548680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30" name="8 Forma libre"/>
          <p:cNvSpPr/>
          <p:nvPr/>
        </p:nvSpPr>
        <p:spPr>
          <a:xfrm flipV="1">
            <a:off x="6516218" y="692696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31" name="Retângulo 96"/>
          <p:cNvSpPr/>
          <p:nvPr/>
        </p:nvSpPr>
        <p:spPr>
          <a:xfrm>
            <a:off x="6556634" y="279579"/>
            <a:ext cx="65123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of 33 866 surveys worldwide</a:t>
            </a:r>
          </a:p>
        </p:txBody>
      </p:sp>
      <p:sp>
        <p:nvSpPr>
          <p:cNvPr id="32" name="Retângulo 96"/>
          <p:cNvSpPr/>
          <p:nvPr/>
        </p:nvSpPr>
        <p:spPr>
          <a:xfrm>
            <a:off x="6559317" y="503094"/>
            <a:ext cx="65123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Dates: Dec. 1st 2023 to Feb. 4</a:t>
            </a:r>
            <a:r>
              <a:rPr lang="en-US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117937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cto 23"/>
          <p:cNvCxnSpPr/>
          <p:nvPr/>
        </p:nvCxnSpPr>
        <p:spPr>
          <a:xfrm>
            <a:off x="1551016" y="6256619"/>
            <a:ext cx="7225935" cy="0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" y="6256146"/>
            <a:ext cx="1859280" cy="571500"/>
          </a:xfrm>
          <a:prstGeom prst="rect">
            <a:avLst/>
          </a:prstGeom>
        </p:spPr>
      </p:pic>
      <p:sp>
        <p:nvSpPr>
          <p:cNvPr id="15" name="Retângulo 96"/>
          <p:cNvSpPr/>
          <p:nvPr/>
        </p:nvSpPr>
        <p:spPr>
          <a:xfrm>
            <a:off x="930421" y="260648"/>
            <a:ext cx="7648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white">
                    <a:lumMod val="65000"/>
                  </a:prstClr>
                </a:solidFill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17" name="Retângulo 96"/>
          <p:cNvSpPr/>
          <p:nvPr/>
        </p:nvSpPr>
        <p:spPr>
          <a:xfrm>
            <a:off x="930421" y="260650"/>
            <a:ext cx="7648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white">
                    <a:lumMod val="65000"/>
                  </a:prstClr>
                </a:solidFill>
                <a:cs typeface="Arial" panose="020B0604020202020204" pitchFamily="34" charset="0"/>
              </a:rPr>
              <a:t>METHODOLOGY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681855"/>
              </p:ext>
            </p:extLst>
          </p:nvPr>
        </p:nvGraphicFramePr>
        <p:xfrm>
          <a:off x="1056283" y="797800"/>
          <a:ext cx="7260132" cy="5333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721">
                  <a:extLst>
                    <a:ext uri="{9D8B030D-6E8A-4147-A177-3AD203B41FA5}">
                      <a16:colId xmlns:a16="http://schemas.microsoft.com/office/drawing/2014/main" val="813821036"/>
                    </a:ext>
                  </a:extLst>
                </a:gridCol>
                <a:gridCol w="934051">
                  <a:extLst>
                    <a:ext uri="{9D8B030D-6E8A-4147-A177-3AD203B41FA5}">
                      <a16:colId xmlns:a16="http://schemas.microsoft.com/office/drawing/2014/main" val="2929318607"/>
                    </a:ext>
                  </a:extLst>
                </a:gridCol>
                <a:gridCol w="1744215">
                  <a:extLst>
                    <a:ext uri="{9D8B030D-6E8A-4147-A177-3AD203B41FA5}">
                      <a16:colId xmlns:a16="http://schemas.microsoft.com/office/drawing/2014/main" val="2318430348"/>
                    </a:ext>
                  </a:extLst>
                </a:gridCol>
                <a:gridCol w="972333">
                  <a:extLst>
                    <a:ext uri="{9D8B030D-6E8A-4147-A177-3AD203B41FA5}">
                      <a16:colId xmlns:a16="http://schemas.microsoft.com/office/drawing/2014/main" val="112383041"/>
                    </a:ext>
                  </a:extLst>
                </a:gridCol>
                <a:gridCol w="803899">
                  <a:extLst>
                    <a:ext uri="{9D8B030D-6E8A-4147-A177-3AD203B41FA5}">
                      <a16:colId xmlns:a16="http://schemas.microsoft.com/office/drawing/2014/main" val="652220712"/>
                    </a:ext>
                  </a:extLst>
                </a:gridCol>
                <a:gridCol w="944490">
                  <a:extLst>
                    <a:ext uri="{9D8B030D-6E8A-4147-A177-3AD203B41FA5}">
                      <a16:colId xmlns:a16="http://schemas.microsoft.com/office/drawing/2014/main" val="354050012"/>
                    </a:ext>
                  </a:extLst>
                </a:gridCol>
                <a:gridCol w="1480423">
                  <a:extLst>
                    <a:ext uri="{9D8B030D-6E8A-4147-A177-3AD203B41FA5}">
                      <a16:colId xmlns:a16="http://schemas.microsoft.com/office/drawing/2014/main" val="1553395864"/>
                    </a:ext>
                  </a:extLst>
                </a:gridCol>
              </a:tblGrid>
              <a:tr h="425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Country</a:t>
                      </a: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Company Name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Methodology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Sample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Coverage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2023-2024     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 Fieldwork  Dates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040285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21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Malaysia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Central Force International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Online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7-13 December 2023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232765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22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Mexico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Brand Investigation S.A.de C.V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Online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11-20 December 2023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850691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23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Nigeria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Market Trends International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CATI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1000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15 Dec 2023- 24 Jan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86478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24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Pakistan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Gallup Pakistan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CATI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1000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3-17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517539"/>
                  </a:ext>
                </a:extLst>
              </a:tr>
              <a:tr h="364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25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Palestine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Palestinian </a:t>
                      </a:r>
                      <a:r>
                        <a:rPr lang="en-GB" sz="1000" dirty="0" err="1">
                          <a:effectLst/>
                        </a:rPr>
                        <a:t>Center</a:t>
                      </a:r>
                      <a:r>
                        <a:rPr lang="en-GB" sz="1000" dirty="0">
                          <a:effectLst/>
                        </a:rPr>
                        <a:t> for Public Opinion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TAPI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483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26 Sep - 5 Oct 2023 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902597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26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Paraguay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ICA Consultoría Estratégica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CATI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480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18 Dec 2023 – 11 Jan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14605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27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Peru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Datum Internacional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P2P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1210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6-9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80836"/>
                  </a:ext>
                </a:extLst>
              </a:tr>
              <a:tr h="364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28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Philippines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Philippine Survey and Research </a:t>
                      </a:r>
                      <a:r>
                        <a:rPr lang="en-GB" sz="1000" dirty="0" err="1">
                          <a:effectLst/>
                        </a:rPr>
                        <a:t>Center</a:t>
                      </a:r>
                      <a:r>
                        <a:rPr lang="en-GB" sz="1000" dirty="0">
                          <a:effectLst/>
                        </a:rPr>
                        <a:t>, Inc. (PSRC)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F2F CAPI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12-27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605457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29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Poland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Mareco Polska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1080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2-5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035560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30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Republic of Korea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Gallup Korea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CAWI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1029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24-30 January 2024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471227"/>
                  </a:ext>
                </a:extLst>
              </a:tr>
              <a:tr h="364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31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Serbia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Institute for market and media research, </a:t>
                      </a:r>
                      <a:r>
                        <a:rPr lang="en-GB" sz="1000" dirty="0" err="1">
                          <a:effectLst/>
                        </a:rPr>
                        <a:t>Mediana</a:t>
                      </a:r>
                      <a:r>
                        <a:rPr lang="en-GB" sz="1000" dirty="0">
                          <a:effectLst/>
                        </a:rPr>
                        <a:t> Adria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501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23-29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692628"/>
                  </a:ext>
                </a:extLst>
              </a:tr>
              <a:tr h="364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32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Slovenia 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Institute for market and media research, </a:t>
                      </a:r>
                      <a:r>
                        <a:rPr lang="en-GB" sz="1000" dirty="0" err="1">
                          <a:effectLst/>
                        </a:rPr>
                        <a:t>Mediana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23-27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551524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33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Spain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Instituto DYM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1011 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13-15 December 2023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440205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34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Sweden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DEMOSKOP AB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1068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 Dec 2023 – 31 Jan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6407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35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The Netherlands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Motivaction International B.V.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CAWI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1005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2-5 February 2024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646026"/>
                  </a:ext>
                </a:extLst>
              </a:tr>
              <a:tr h="249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36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Turkey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Barem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CATI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523 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26-30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673579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37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United Kingdom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ORB International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en-US" sz="900" b="0" dirty="0">
                          <a:solidFill>
                            <a:schemeClr val="dk1"/>
                          </a:solidFill>
                          <a:effectLst/>
                        </a:rPr>
                        <a:t>1000</a:t>
                      </a:r>
                      <a:endParaRPr lang="es-PE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234165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38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USA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LEGER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1007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3-14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334683"/>
                  </a:ext>
                </a:extLst>
              </a:tr>
              <a:tr h="547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39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Vietnam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Indochina Research (Vietnam) Ltd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CAPI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600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Hanoi, Ho Chi Minh city, Danang urban population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29 Dec 2023 – 18 Jan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521778"/>
                  </a:ext>
                </a:extLst>
              </a:tr>
            </a:tbl>
          </a:graphicData>
        </a:graphic>
      </p:graphicFrame>
      <p:sp>
        <p:nvSpPr>
          <p:cNvPr id="12" name="6 Forma libre"/>
          <p:cNvSpPr/>
          <p:nvPr/>
        </p:nvSpPr>
        <p:spPr>
          <a:xfrm flipV="1">
            <a:off x="6516216" y="260648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3" name="7 Forma libre"/>
          <p:cNvSpPr/>
          <p:nvPr/>
        </p:nvSpPr>
        <p:spPr>
          <a:xfrm>
            <a:off x="6516218" y="548680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4" name="8 Forma libre"/>
          <p:cNvSpPr/>
          <p:nvPr/>
        </p:nvSpPr>
        <p:spPr>
          <a:xfrm flipV="1">
            <a:off x="6516218" y="692696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0" name="6 Forma libre"/>
          <p:cNvSpPr/>
          <p:nvPr/>
        </p:nvSpPr>
        <p:spPr>
          <a:xfrm flipV="1">
            <a:off x="6516216" y="260648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1" name="7 Forma libre"/>
          <p:cNvSpPr/>
          <p:nvPr/>
        </p:nvSpPr>
        <p:spPr>
          <a:xfrm>
            <a:off x="6516218" y="548680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2" name="8 Forma libre"/>
          <p:cNvSpPr/>
          <p:nvPr/>
        </p:nvSpPr>
        <p:spPr>
          <a:xfrm flipV="1">
            <a:off x="6516218" y="692696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7" name="Retângulo 96"/>
          <p:cNvSpPr/>
          <p:nvPr/>
        </p:nvSpPr>
        <p:spPr>
          <a:xfrm>
            <a:off x="6556634" y="279579"/>
            <a:ext cx="65123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of 33 866 surveys worldwide</a:t>
            </a:r>
          </a:p>
        </p:txBody>
      </p:sp>
      <p:sp>
        <p:nvSpPr>
          <p:cNvPr id="29" name="Retângulo 96"/>
          <p:cNvSpPr/>
          <p:nvPr/>
        </p:nvSpPr>
        <p:spPr>
          <a:xfrm>
            <a:off x="6559317" y="503094"/>
            <a:ext cx="65123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Dates: Dec. 1st 2023 to Feb. 4</a:t>
            </a:r>
            <a:r>
              <a:rPr lang="en-US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37162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75 Grupo"/>
          <p:cNvGrpSpPr/>
          <p:nvPr/>
        </p:nvGrpSpPr>
        <p:grpSpPr>
          <a:xfrm>
            <a:off x="6470979" y="1692329"/>
            <a:ext cx="2168054" cy="2070574"/>
            <a:chOff x="1146307" y="4005064"/>
            <a:chExt cx="1996604" cy="1713734"/>
          </a:xfrm>
        </p:grpSpPr>
        <p:graphicFrame>
          <p:nvGraphicFramePr>
            <p:cNvPr id="50" name="Chart 3"/>
            <p:cNvGraphicFramePr/>
            <p:nvPr>
              <p:extLst>
                <p:ext uri="{D42A27DB-BD31-4B8C-83A1-F6EECF244321}">
                  <p14:modId xmlns:p14="http://schemas.microsoft.com/office/powerpoint/2010/main" val="1664970706"/>
                </p:ext>
              </p:extLst>
            </p:nvPr>
          </p:nvGraphicFramePr>
          <p:xfrm>
            <a:off x="1146307" y="4055171"/>
            <a:ext cx="1996604" cy="16481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1" name="Freeform 7"/>
            <p:cNvSpPr/>
            <p:nvPr/>
          </p:nvSpPr>
          <p:spPr>
            <a:xfrm>
              <a:off x="1791963" y="4005064"/>
              <a:ext cx="874226" cy="1713734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</a:endParaRPr>
            </a:p>
          </p:txBody>
        </p:sp>
      </p:grpSp>
      <p:grpSp>
        <p:nvGrpSpPr>
          <p:cNvPr id="55" name="69 Grupo"/>
          <p:cNvGrpSpPr/>
          <p:nvPr/>
        </p:nvGrpSpPr>
        <p:grpSpPr>
          <a:xfrm>
            <a:off x="4534059" y="1692327"/>
            <a:ext cx="2187932" cy="2153464"/>
            <a:chOff x="4137952" y="313282"/>
            <a:chExt cx="2903691" cy="2502721"/>
          </a:xfrm>
        </p:grpSpPr>
        <p:grpSp>
          <p:nvGrpSpPr>
            <p:cNvPr id="56" name="70 Grupo"/>
            <p:cNvGrpSpPr/>
            <p:nvPr/>
          </p:nvGrpSpPr>
          <p:grpSpPr>
            <a:xfrm>
              <a:off x="4143647" y="313282"/>
              <a:ext cx="2897996" cy="2502721"/>
              <a:chOff x="895838" y="3238244"/>
              <a:chExt cx="4176712" cy="3607022"/>
            </a:xfrm>
          </p:grpSpPr>
          <p:graphicFrame>
            <p:nvGraphicFramePr>
              <p:cNvPr id="58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219875215"/>
                  </p:ext>
                </p:extLst>
              </p:nvPr>
            </p:nvGraphicFramePr>
            <p:xfrm>
              <a:off x="895838" y="3299979"/>
              <a:ext cx="4176712" cy="34247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9" name="Freeform 6"/>
              <p:cNvSpPr/>
              <p:nvPr/>
            </p:nvSpPr>
            <p:spPr>
              <a:xfrm>
                <a:off x="2160258" y="3238244"/>
                <a:ext cx="1828800" cy="3607022"/>
              </a:xfrm>
              <a:custGeom>
                <a:avLst/>
                <a:gdLst>
                  <a:gd name="connsiteX0" fmla="*/ 727461 w 1828800"/>
                  <a:gd name="connsiteY0" fmla="*/ 959420 h 3781425"/>
                  <a:gd name="connsiteX1" fmla="*/ 668427 w 1828800"/>
                  <a:gd name="connsiteY1" fmla="*/ 969259 h 3781425"/>
                  <a:gd name="connsiteX2" fmla="*/ 612673 w 1828800"/>
                  <a:gd name="connsiteY2" fmla="*/ 988935 h 3781425"/>
                  <a:gd name="connsiteX3" fmla="*/ 563479 w 1828800"/>
                  <a:gd name="connsiteY3" fmla="*/ 1021730 h 3781425"/>
                  <a:gd name="connsiteX4" fmla="*/ 520844 w 1828800"/>
                  <a:gd name="connsiteY4" fmla="*/ 1064363 h 3781425"/>
                  <a:gd name="connsiteX5" fmla="*/ 484768 w 1828800"/>
                  <a:gd name="connsiteY5" fmla="*/ 1113555 h 3781425"/>
                  <a:gd name="connsiteX6" fmla="*/ 461810 w 1828800"/>
                  <a:gd name="connsiteY6" fmla="*/ 1159468 h 3781425"/>
                  <a:gd name="connsiteX7" fmla="*/ 248634 w 1828800"/>
                  <a:gd name="connsiteY7" fmla="*/ 1871112 h 3781425"/>
                  <a:gd name="connsiteX8" fmla="*/ 242074 w 1828800"/>
                  <a:gd name="connsiteY8" fmla="*/ 1913745 h 3781425"/>
                  <a:gd name="connsiteX9" fmla="*/ 245354 w 1828800"/>
                  <a:gd name="connsiteY9" fmla="*/ 1956378 h 3781425"/>
                  <a:gd name="connsiteX10" fmla="*/ 268311 w 1828800"/>
                  <a:gd name="connsiteY10" fmla="*/ 1985893 h 3781425"/>
                  <a:gd name="connsiteX11" fmla="*/ 297828 w 1828800"/>
                  <a:gd name="connsiteY11" fmla="*/ 2008849 h 3781425"/>
                  <a:gd name="connsiteX12" fmla="*/ 327345 w 1828800"/>
                  <a:gd name="connsiteY12" fmla="*/ 2015408 h 3781425"/>
                  <a:gd name="connsiteX13" fmla="*/ 369980 w 1828800"/>
                  <a:gd name="connsiteY13" fmla="*/ 2015408 h 3781425"/>
                  <a:gd name="connsiteX14" fmla="*/ 402777 w 1828800"/>
                  <a:gd name="connsiteY14" fmla="*/ 1992452 h 3781425"/>
                  <a:gd name="connsiteX15" fmla="*/ 432293 w 1828800"/>
                  <a:gd name="connsiteY15" fmla="*/ 1956378 h 3781425"/>
                  <a:gd name="connsiteX16" fmla="*/ 622512 w 1828800"/>
                  <a:gd name="connsiteY16" fmla="*/ 1300485 h 3781425"/>
                  <a:gd name="connsiteX17" fmla="*/ 674987 w 1828800"/>
                  <a:gd name="connsiteY17" fmla="*/ 1300485 h 3781425"/>
                  <a:gd name="connsiteX18" fmla="*/ 356862 w 1828800"/>
                  <a:gd name="connsiteY18" fmla="*/ 2415503 h 3781425"/>
                  <a:gd name="connsiteX19" fmla="*/ 658588 w 1828800"/>
                  <a:gd name="connsiteY19" fmla="*/ 2415503 h 3781425"/>
                  <a:gd name="connsiteX20" fmla="*/ 658588 w 1828800"/>
                  <a:gd name="connsiteY20" fmla="*/ 3291120 h 3781425"/>
                  <a:gd name="connsiteX21" fmla="*/ 674987 w 1828800"/>
                  <a:gd name="connsiteY21" fmla="*/ 3333753 h 3781425"/>
                  <a:gd name="connsiteX22" fmla="*/ 704503 w 1828800"/>
                  <a:gd name="connsiteY22" fmla="*/ 3356709 h 3781425"/>
                  <a:gd name="connsiteX23" fmla="*/ 740579 w 1828800"/>
                  <a:gd name="connsiteY23" fmla="*/ 3369827 h 3781425"/>
                  <a:gd name="connsiteX24" fmla="*/ 786494 w 1828800"/>
                  <a:gd name="connsiteY24" fmla="*/ 3369827 h 3781425"/>
                  <a:gd name="connsiteX25" fmla="*/ 825850 w 1828800"/>
                  <a:gd name="connsiteY25" fmla="*/ 3359989 h 3781425"/>
                  <a:gd name="connsiteX26" fmla="*/ 852087 w 1828800"/>
                  <a:gd name="connsiteY26" fmla="*/ 3337032 h 3781425"/>
                  <a:gd name="connsiteX27" fmla="*/ 871765 w 1828800"/>
                  <a:gd name="connsiteY27" fmla="*/ 3310797 h 3781425"/>
                  <a:gd name="connsiteX28" fmla="*/ 878324 w 1828800"/>
                  <a:gd name="connsiteY28" fmla="*/ 3274723 h 3781425"/>
                  <a:gd name="connsiteX29" fmla="*/ 878324 w 1828800"/>
                  <a:gd name="connsiteY29" fmla="*/ 2415503 h 3781425"/>
                  <a:gd name="connsiteX30" fmla="*/ 947197 w 1828800"/>
                  <a:gd name="connsiteY30" fmla="*/ 2415503 h 3781425"/>
                  <a:gd name="connsiteX31" fmla="*/ 947197 w 1828800"/>
                  <a:gd name="connsiteY31" fmla="*/ 3264884 h 3781425"/>
                  <a:gd name="connsiteX32" fmla="*/ 953756 w 1828800"/>
                  <a:gd name="connsiteY32" fmla="*/ 3310797 h 3781425"/>
                  <a:gd name="connsiteX33" fmla="*/ 970154 w 1828800"/>
                  <a:gd name="connsiteY33" fmla="*/ 3340312 h 3781425"/>
                  <a:gd name="connsiteX34" fmla="*/ 1002950 w 1828800"/>
                  <a:gd name="connsiteY34" fmla="*/ 3359989 h 3781425"/>
                  <a:gd name="connsiteX35" fmla="*/ 1032467 w 1828800"/>
                  <a:gd name="connsiteY35" fmla="*/ 3369827 h 3781425"/>
                  <a:gd name="connsiteX36" fmla="*/ 1088221 w 1828800"/>
                  <a:gd name="connsiteY36" fmla="*/ 3369827 h 3781425"/>
                  <a:gd name="connsiteX37" fmla="*/ 1127577 w 1828800"/>
                  <a:gd name="connsiteY37" fmla="*/ 3353430 h 3781425"/>
                  <a:gd name="connsiteX38" fmla="*/ 1150534 w 1828800"/>
                  <a:gd name="connsiteY38" fmla="*/ 3327194 h 3781425"/>
                  <a:gd name="connsiteX39" fmla="*/ 1166932 w 1828800"/>
                  <a:gd name="connsiteY39" fmla="*/ 3291120 h 3781425"/>
                  <a:gd name="connsiteX40" fmla="*/ 1170212 w 1828800"/>
                  <a:gd name="connsiteY40" fmla="*/ 3264884 h 3781425"/>
                  <a:gd name="connsiteX41" fmla="*/ 1170212 w 1828800"/>
                  <a:gd name="connsiteY41" fmla="*/ 2415503 h 3781425"/>
                  <a:gd name="connsiteX42" fmla="*/ 1471939 w 1828800"/>
                  <a:gd name="connsiteY42" fmla="*/ 2415503 h 3781425"/>
                  <a:gd name="connsiteX43" fmla="*/ 1147255 w 1828800"/>
                  <a:gd name="connsiteY43" fmla="*/ 1300485 h 3781425"/>
                  <a:gd name="connsiteX44" fmla="*/ 1203008 w 1828800"/>
                  <a:gd name="connsiteY44" fmla="*/ 1300485 h 3781425"/>
                  <a:gd name="connsiteX45" fmla="*/ 1396507 w 1828800"/>
                  <a:gd name="connsiteY45" fmla="*/ 1956378 h 3781425"/>
                  <a:gd name="connsiteX46" fmla="*/ 1419465 w 1828800"/>
                  <a:gd name="connsiteY46" fmla="*/ 1989172 h 3781425"/>
                  <a:gd name="connsiteX47" fmla="*/ 1455541 w 1828800"/>
                  <a:gd name="connsiteY47" fmla="*/ 2012129 h 3781425"/>
                  <a:gd name="connsiteX48" fmla="*/ 1488337 w 1828800"/>
                  <a:gd name="connsiteY48" fmla="*/ 2018687 h 3781425"/>
                  <a:gd name="connsiteX49" fmla="*/ 1527693 w 1828800"/>
                  <a:gd name="connsiteY49" fmla="*/ 2015408 h 3781425"/>
                  <a:gd name="connsiteX50" fmla="*/ 1557209 w 1828800"/>
                  <a:gd name="connsiteY50" fmla="*/ 1992452 h 3781425"/>
                  <a:gd name="connsiteX51" fmla="*/ 1576887 w 1828800"/>
                  <a:gd name="connsiteY51" fmla="*/ 1959657 h 3781425"/>
                  <a:gd name="connsiteX52" fmla="*/ 1586726 w 1828800"/>
                  <a:gd name="connsiteY52" fmla="*/ 1923583 h 3781425"/>
                  <a:gd name="connsiteX53" fmla="*/ 1586726 w 1828800"/>
                  <a:gd name="connsiteY53" fmla="*/ 1887509 h 3781425"/>
                  <a:gd name="connsiteX54" fmla="*/ 1393227 w 1828800"/>
                  <a:gd name="connsiteY54" fmla="*/ 1231616 h 3781425"/>
                  <a:gd name="connsiteX55" fmla="*/ 1370270 w 1828800"/>
                  <a:gd name="connsiteY55" fmla="*/ 1159468 h 3781425"/>
                  <a:gd name="connsiteX56" fmla="*/ 1344033 w 1828800"/>
                  <a:gd name="connsiteY56" fmla="*/ 1110276 h 3781425"/>
                  <a:gd name="connsiteX57" fmla="*/ 1301398 w 1828800"/>
                  <a:gd name="connsiteY57" fmla="*/ 1057804 h 3781425"/>
                  <a:gd name="connsiteX58" fmla="*/ 1268601 w 1828800"/>
                  <a:gd name="connsiteY58" fmla="*/ 1028289 h 3781425"/>
                  <a:gd name="connsiteX59" fmla="*/ 1216127 w 1828800"/>
                  <a:gd name="connsiteY59" fmla="*/ 992215 h 3781425"/>
                  <a:gd name="connsiteX60" fmla="*/ 1166932 w 1828800"/>
                  <a:gd name="connsiteY60" fmla="*/ 972538 h 3781425"/>
                  <a:gd name="connsiteX61" fmla="*/ 1124297 w 1828800"/>
                  <a:gd name="connsiteY61" fmla="*/ 959420 h 3781425"/>
                  <a:gd name="connsiteX62" fmla="*/ 909415 w 1828800"/>
                  <a:gd name="connsiteY62" fmla="*/ 411597 h 3781425"/>
                  <a:gd name="connsiteX63" fmla="*/ 670366 w 1828800"/>
                  <a:gd name="connsiteY63" fmla="*/ 644053 h 3781425"/>
                  <a:gd name="connsiteX64" fmla="*/ 909415 w 1828800"/>
                  <a:gd name="connsiteY64" fmla="*/ 879737 h 3781425"/>
                  <a:gd name="connsiteX65" fmla="*/ 1148463 w 1828800"/>
                  <a:gd name="connsiteY65" fmla="*/ 644053 h 3781425"/>
                  <a:gd name="connsiteX66" fmla="*/ 1078741 w 1828800"/>
                  <a:gd name="connsiteY66" fmla="*/ 479396 h 3781425"/>
                  <a:gd name="connsiteX67" fmla="*/ 909415 w 1828800"/>
                  <a:gd name="connsiteY67" fmla="*/ 411597 h 3781425"/>
                  <a:gd name="connsiteX68" fmla="*/ 0 w 1828800"/>
                  <a:gd name="connsiteY68" fmla="*/ 0 h 3781425"/>
                  <a:gd name="connsiteX69" fmla="*/ 1828800 w 1828800"/>
                  <a:gd name="connsiteY69" fmla="*/ 0 h 3781425"/>
                  <a:gd name="connsiteX70" fmla="*/ 1828800 w 1828800"/>
                  <a:gd name="connsiteY70" fmla="*/ 3781425 h 3781425"/>
                  <a:gd name="connsiteX71" fmla="*/ 0 w 1828800"/>
                  <a:gd name="connsiteY71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828800" h="3781425">
                    <a:moveTo>
                      <a:pt x="727461" y="959420"/>
                    </a:moveTo>
                    <a:lnTo>
                      <a:pt x="668427" y="969259"/>
                    </a:lnTo>
                    <a:lnTo>
                      <a:pt x="612673" y="988935"/>
                    </a:lnTo>
                    <a:lnTo>
                      <a:pt x="563479" y="1021730"/>
                    </a:lnTo>
                    <a:lnTo>
                      <a:pt x="520844" y="1064363"/>
                    </a:lnTo>
                    <a:lnTo>
                      <a:pt x="484768" y="1113555"/>
                    </a:lnTo>
                    <a:lnTo>
                      <a:pt x="461810" y="1159468"/>
                    </a:lnTo>
                    <a:lnTo>
                      <a:pt x="248634" y="1871112"/>
                    </a:lnTo>
                    <a:lnTo>
                      <a:pt x="242074" y="1913745"/>
                    </a:lnTo>
                    <a:lnTo>
                      <a:pt x="245354" y="1956378"/>
                    </a:lnTo>
                    <a:lnTo>
                      <a:pt x="268311" y="1985893"/>
                    </a:lnTo>
                    <a:lnTo>
                      <a:pt x="297828" y="2008849"/>
                    </a:lnTo>
                    <a:lnTo>
                      <a:pt x="327345" y="2015408"/>
                    </a:lnTo>
                    <a:lnTo>
                      <a:pt x="369980" y="2015408"/>
                    </a:lnTo>
                    <a:lnTo>
                      <a:pt x="402777" y="1992452"/>
                    </a:lnTo>
                    <a:lnTo>
                      <a:pt x="432293" y="1956378"/>
                    </a:lnTo>
                    <a:lnTo>
                      <a:pt x="622512" y="1300485"/>
                    </a:lnTo>
                    <a:lnTo>
                      <a:pt x="674987" y="1300485"/>
                    </a:lnTo>
                    <a:lnTo>
                      <a:pt x="356862" y="2415503"/>
                    </a:lnTo>
                    <a:lnTo>
                      <a:pt x="658588" y="2415503"/>
                    </a:lnTo>
                    <a:lnTo>
                      <a:pt x="658588" y="3291120"/>
                    </a:lnTo>
                    <a:lnTo>
                      <a:pt x="674987" y="3333753"/>
                    </a:lnTo>
                    <a:lnTo>
                      <a:pt x="704503" y="3356709"/>
                    </a:lnTo>
                    <a:lnTo>
                      <a:pt x="740579" y="3369827"/>
                    </a:lnTo>
                    <a:lnTo>
                      <a:pt x="786494" y="3369827"/>
                    </a:lnTo>
                    <a:lnTo>
                      <a:pt x="825850" y="3359989"/>
                    </a:lnTo>
                    <a:lnTo>
                      <a:pt x="852087" y="3337032"/>
                    </a:lnTo>
                    <a:lnTo>
                      <a:pt x="871765" y="3310797"/>
                    </a:lnTo>
                    <a:lnTo>
                      <a:pt x="878324" y="3274723"/>
                    </a:lnTo>
                    <a:lnTo>
                      <a:pt x="878324" y="2415503"/>
                    </a:lnTo>
                    <a:lnTo>
                      <a:pt x="947197" y="2415503"/>
                    </a:lnTo>
                    <a:lnTo>
                      <a:pt x="947197" y="3264884"/>
                    </a:lnTo>
                    <a:lnTo>
                      <a:pt x="953756" y="3310797"/>
                    </a:lnTo>
                    <a:lnTo>
                      <a:pt x="970154" y="3340312"/>
                    </a:lnTo>
                    <a:lnTo>
                      <a:pt x="1002950" y="3359989"/>
                    </a:lnTo>
                    <a:lnTo>
                      <a:pt x="1032467" y="3369827"/>
                    </a:lnTo>
                    <a:lnTo>
                      <a:pt x="1088221" y="3369827"/>
                    </a:lnTo>
                    <a:lnTo>
                      <a:pt x="1127577" y="3353430"/>
                    </a:lnTo>
                    <a:lnTo>
                      <a:pt x="1150534" y="3327194"/>
                    </a:lnTo>
                    <a:lnTo>
                      <a:pt x="1166932" y="3291120"/>
                    </a:lnTo>
                    <a:lnTo>
                      <a:pt x="1170212" y="3264884"/>
                    </a:lnTo>
                    <a:lnTo>
                      <a:pt x="1170212" y="2415503"/>
                    </a:lnTo>
                    <a:lnTo>
                      <a:pt x="1471939" y="2415503"/>
                    </a:lnTo>
                    <a:lnTo>
                      <a:pt x="1147255" y="1300485"/>
                    </a:lnTo>
                    <a:lnTo>
                      <a:pt x="1203008" y="1300485"/>
                    </a:lnTo>
                    <a:lnTo>
                      <a:pt x="1396507" y="1956378"/>
                    </a:lnTo>
                    <a:lnTo>
                      <a:pt x="1419465" y="1989172"/>
                    </a:lnTo>
                    <a:lnTo>
                      <a:pt x="1455541" y="2012129"/>
                    </a:lnTo>
                    <a:lnTo>
                      <a:pt x="1488337" y="2018687"/>
                    </a:lnTo>
                    <a:lnTo>
                      <a:pt x="1527693" y="2015408"/>
                    </a:lnTo>
                    <a:lnTo>
                      <a:pt x="1557209" y="1992452"/>
                    </a:lnTo>
                    <a:lnTo>
                      <a:pt x="1576887" y="1959657"/>
                    </a:lnTo>
                    <a:lnTo>
                      <a:pt x="1586726" y="1923583"/>
                    </a:lnTo>
                    <a:lnTo>
                      <a:pt x="1586726" y="1887509"/>
                    </a:lnTo>
                    <a:lnTo>
                      <a:pt x="1393227" y="1231616"/>
                    </a:lnTo>
                    <a:lnTo>
                      <a:pt x="1370270" y="1159468"/>
                    </a:lnTo>
                    <a:lnTo>
                      <a:pt x="1344033" y="1110276"/>
                    </a:lnTo>
                    <a:lnTo>
                      <a:pt x="1301398" y="1057804"/>
                    </a:lnTo>
                    <a:lnTo>
                      <a:pt x="1268601" y="1028289"/>
                    </a:lnTo>
                    <a:lnTo>
                      <a:pt x="1216127" y="992215"/>
                    </a:lnTo>
                    <a:lnTo>
                      <a:pt x="1166932" y="972538"/>
                    </a:lnTo>
                    <a:lnTo>
                      <a:pt x="1124297" y="959420"/>
                    </a:lnTo>
                    <a:close/>
                    <a:moveTo>
                      <a:pt x="909415" y="411597"/>
                    </a:moveTo>
                    <a:cubicBezTo>
                      <a:pt x="776610" y="411597"/>
                      <a:pt x="670366" y="514911"/>
                      <a:pt x="670366" y="644053"/>
                    </a:cubicBezTo>
                    <a:cubicBezTo>
                      <a:pt x="670366" y="776423"/>
                      <a:pt x="776610" y="879737"/>
                      <a:pt x="909415" y="879737"/>
                    </a:cubicBezTo>
                    <a:cubicBezTo>
                      <a:pt x="1038899" y="879737"/>
                      <a:pt x="1148463" y="776423"/>
                      <a:pt x="1148463" y="644053"/>
                    </a:cubicBezTo>
                    <a:cubicBezTo>
                      <a:pt x="1148463" y="582710"/>
                      <a:pt x="1121902" y="524596"/>
                      <a:pt x="1078741" y="479396"/>
                    </a:cubicBezTo>
                    <a:cubicBezTo>
                      <a:pt x="1032259" y="434197"/>
                      <a:pt x="972497" y="411597"/>
                      <a:pt x="909415" y="41159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57" name="71 Rectángulo"/>
            <p:cNvSpPr/>
            <p:nvPr/>
          </p:nvSpPr>
          <p:spPr>
            <a:xfrm>
              <a:off x="4137952" y="2328296"/>
              <a:ext cx="508877" cy="339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4C8DCD"/>
                  </a:solidFill>
                  <a:latin typeface="Calibri Light" panose="020F0302020204030204" pitchFamily="34" charset="0"/>
                </a:rPr>
                <a:t>3%</a:t>
              </a:r>
            </a:p>
          </p:txBody>
        </p:sp>
      </p:grpSp>
      <p:sp>
        <p:nvSpPr>
          <p:cNvPr id="67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3538397" y="4614597"/>
            <a:ext cx="1101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age group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74" name="33 Gráfico"/>
          <p:cNvGraphicFramePr/>
          <p:nvPr>
            <p:extLst>
              <p:ext uri="{D42A27DB-BD31-4B8C-83A1-F6EECF244321}">
                <p14:modId xmlns:p14="http://schemas.microsoft.com/office/powerpoint/2010/main" val="1812170074"/>
              </p:ext>
            </p:extLst>
          </p:nvPr>
        </p:nvGraphicFramePr>
        <p:xfrm>
          <a:off x="4159109" y="3684896"/>
          <a:ext cx="4478860" cy="236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1" name="14 Gráfico"/>
          <p:cNvGraphicFramePr/>
          <p:nvPr>
            <p:extLst>
              <p:ext uri="{D42A27DB-BD31-4B8C-83A1-F6EECF244321}">
                <p14:modId xmlns:p14="http://schemas.microsoft.com/office/powerpoint/2010/main" val="3578625954"/>
              </p:ext>
            </p:extLst>
          </p:nvPr>
        </p:nvGraphicFramePr>
        <p:xfrm>
          <a:off x="552664" y="2422682"/>
          <a:ext cx="3325661" cy="306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53" name="1 Conector recto"/>
          <p:cNvCxnSpPr/>
          <p:nvPr/>
        </p:nvCxnSpPr>
        <p:spPr>
          <a:xfrm>
            <a:off x="3697578" y="2015721"/>
            <a:ext cx="965" cy="37982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3503887" y="2509006"/>
            <a:ext cx="1112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gender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92" name="71 Rectángulo"/>
          <p:cNvSpPr/>
          <p:nvPr/>
        </p:nvSpPr>
        <p:spPr>
          <a:xfrm>
            <a:off x="4466711" y="3023227"/>
            <a:ext cx="5483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F9B1A2"/>
                </a:solidFill>
                <a:latin typeface="Calibri Light" panose="020F0302020204030204" pitchFamily="34" charset="0"/>
              </a:rPr>
              <a:t>15%</a:t>
            </a:r>
          </a:p>
        </p:txBody>
      </p:sp>
      <p:sp>
        <p:nvSpPr>
          <p:cNvPr id="93" name="71 Rectángulo"/>
          <p:cNvSpPr/>
          <p:nvPr/>
        </p:nvSpPr>
        <p:spPr>
          <a:xfrm>
            <a:off x="4471704" y="2537306"/>
            <a:ext cx="5483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FFC300"/>
                </a:solidFill>
                <a:latin typeface="Calibri Light" panose="020F0302020204030204" pitchFamily="34" charset="0"/>
              </a:rPr>
              <a:t>31%</a:t>
            </a:r>
          </a:p>
        </p:txBody>
      </p:sp>
      <p:sp>
        <p:nvSpPr>
          <p:cNvPr id="94" name="71 Rectángulo"/>
          <p:cNvSpPr/>
          <p:nvPr/>
        </p:nvSpPr>
        <p:spPr>
          <a:xfrm>
            <a:off x="4500251" y="1920881"/>
            <a:ext cx="5483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58BF78"/>
                </a:solidFill>
                <a:latin typeface="Calibri Light" panose="020F0302020204030204" pitchFamily="34" charset="0"/>
              </a:rPr>
              <a:t>44%</a:t>
            </a:r>
          </a:p>
        </p:txBody>
      </p:sp>
      <p:sp>
        <p:nvSpPr>
          <p:cNvPr id="105" name="71 Rectángulo"/>
          <p:cNvSpPr/>
          <p:nvPr/>
        </p:nvSpPr>
        <p:spPr>
          <a:xfrm>
            <a:off x="6707127" y="3001671"/>
            <a:ext cx="5483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F9B1A2"/>
                </a:solidFill>
                <a:latin typeface="Calibri Light" panose="020F0302020204030204" pitchFamily="34" charset="0"/>
              </a:rPr>
              <a:t>18%</a:t>
            </a:r>
          </a:p>
        </p:txBody>
      </p:sp>
      <p:sp>
        <p:nvSpPr>
          <p:cNvPr id="106" name="71 Rectángulo"/>
          <p:cNvSpPr/>
          <p:nvPr/>
        </p:nvSpPr>
        <p:spPr>
          <a:xfrm>
            <a:off x="6705338" y="2537306"/>
            <a:ext cx="5483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FFC300"/>
                </a:solidFill>
                <a:latin typeface="Calibri Light" panose="020F0302020204030204" pitchFamily="34" charset="0"/>
              </a:rPr>
              <a:t>34%</a:t>
            </a:r>
          </a:p>
        </p:txBody>
      </p:sp>
      <p:sp>
        <p:nvSpPr>
          <p:cNvPr id="107" name="71 Rectángulo"/>
          <p:cNvSpPr/>
          <p:nvPr/>
        </p:nvSpPr>
        <p:spPr>
          <a:xfrm>
            <a:off x="6703249" y="1931392"/>
            <a:ext cx="5483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58BF78"/>
                </a:solidFill>
                <a:latin typeface="Calibri Light" panose="020F0302020204030204" pitchFamily="34" charset="0"/>
              </a:rPr>
              <a:t>37%</a:t>
            </a:r>
          </a:p>
        </p:txBody>
      </p:sp>
      <p:sp>
        <p:nvSpPr>
          <p:cNvPr id="108" name="71 Rectángulo"/>
          <p:cNvSpPr/>
          <p:nvPr/>
        </p:nvSpPr>
        <p:spPr>
          <a:xfrm>
            <a:off x="6761859" y="3474834"/>
            <a:ext cx="45045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4C8DCD"/>
                </a:solidFill>
                <a:latin typeface="Calibri Light" panose="020F0302020204030204" pitchFamily="34" charset="0"/>
              </a:rPr>
              <a:t>4%</a:t>
            </a:r>
          </a:p>
        </p:txBody>
      </p:sp>
      <p:sp>
        <p:nvSpPr>
          <p:cNvPr id="45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2601979" y="5259096"/>
            <a:ext cx="761747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alibri Light" panose="020F0302020204030204" pitchFamily="34" charset="0"/>
              </a:rPr>
              <a:t>Dk</a:t>
            </a:r>
            <a:r>
              <a:rPr lang="en-US" sz="1100" dirty="0">
                <a:latin typeface="Calibri Light" panose="020F0302020204030204" pitchFamily="34" charset="0"/>
              </a:rPr>
              <a:t>/</a:t>
            </a:r>
            <a:r>
              <a:rPr lang="en-US" sz="1100" dirty="0" err="1">
                <a:latin typeface="Calibri Light" panose="020F0302020204030204" pitchFamily="34" charset="0"/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: 7%</a:t>
            </a:r>
            <a:endParaRPr lang="es-PE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sp>
        <p:nvSpPr>
          <p:cNvPr id="6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36569" y="677814"/>
            <a:ext cx="8267681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total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population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4" name="31 CuadroTexto"/>
          <p:cNvSpPr txBox="1"/>
          <p:nvPr/>
        </p:nvSpPr>
        <p:spPr>
          <a:xfrm>
            <a:off x="282369" y="360040"/>
            <a:ext cx="770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Calibri Light" panose="020F0302020204030204" pitchFamily="34" charset="0"/>
              </a:rPr>
              <a:t>What do you think global warming is most caused by?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80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30930" y="1834433"/>
            <a:ext cx="16370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Global Average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813521"/>
              </p:ext>
            </p:extLst>
          </p:nvPr>
        </p:nvGraphicFramePr>
        <p:xfrm>
          <a:off x="807243" y="1120310"/>
          <a:ext cx="7749508" cy="404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377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1937377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1937377">
                  <a:extLst>
                    <a:ext uri="{9D8B030D-6E8A-4147-A177-3AD203B41FA5}">
                      <a16:colId xmlns:a16="http://schemas.microsoft.com/office/drawing/2014/main" val="3320175802"/>
                    </a:ext>
                  </a:extLst>
                </a:gridCol>
                <a:gridCol w="1937377">
                  <a:extLst>
                    <a:ext uri="{9D8B030D-6E8A-4147-A177-3AD203B41FA5}">
                      <a16:colId xmlns:a16="http://schemas.microsoft.com/office/drawing/2014/main" val="247269112"/>
                    </a:ext>
                  </a:extLst>
                </a:gridCol>
              </a:tblGrid>
              <a:tr h="404031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People's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behavior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F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Industries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Natural causes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chemeClr val="bg1"/>
                          </a:solidFill>
                        </a:rPr>
                        <a:t>Farming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8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30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2024. Base: 32866. 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</a:t>
            </a:r>
            <a:r>
              <a:rPr lang="en-US" sz="11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Dk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sz="11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Nr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 have not been included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1216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770409"/>
              </p:ext>
            </p:extLst>
          </p:nvPr>
        </p:nvGraphicFramePr>
        <p:xfrm>
          <a:off x="4958892" y="1969120"/>
          <a:ext cx="322067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employment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0" name="16 Gráfico"/>
          <p:cNvGraphicFramePr/>
          <p:nvPr>
            <p:extLst>
              <p:ext uri="{D42A27DB-BD31-4B8C-83A1-F6EECF244321}">
                <p14:modId xmlns:p14="http://schemas.microsoft.com/office/powerpoint/2010/main" val="4174483129"/>
              </p:ext>
            </p:extLst>
          </p:nvPr>
        </p:nvGraphicFramePr>
        <p:xfrm>
          <a:off x="4791455" y="2608755"/>
          <a:ext cx="4096513" cy="342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8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379187"/>
              </p:ext>
            </p:extLst>
          </p:nvPr>
        </p:nvGraphicFramePr>
        <p:xfrm>
          <a:off x="679093" y="1959552"/>
          <a:ext cx="293674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educational level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9" name="17 Grupo"/>
          <p:cNvGrpSpPr/>
          <p:nvPr/>
        </p:nvGrpSpPr>
        <p:grpSpPr>
          <a:xfrm>
            <a:off x="539552" y="1831384"/>
            <a:ext cx="526208" cy="526208"/>
            <a:chOff x="2087108" y="618179"/>
            <a:chExt cx="869113" cy="869113"/>
          </a:xfrm>
          <a:solidFill>
            <a:schemeClr val="accent2"/>
          </a:solidFill>
        </p:grpSpPr>
        <p:sp>
          <p:nvSpPr>
            <p:cNvPr id="130" name="18 Lágrima"/>
            <p:cNvSpPr/>
            <p:nvPr/>
          </p:nvSpPr>
          <p:spPr>
            <a:xfrm rot="7948615">
              <a:off x="2087108" y="618179"/>
              <a:ext cx="869113" cy="86911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Calibri Light" panose="020F0302020204030204" pitchFamily="34" charset="0"/>
              </a:endParaRPr>
            </a:p>
          </p:txBody>
        </p:sp>
        <p:pic>
          <p:nvPicPr>
            <p:cNvPr id="138" name="19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205" y="845671"/>
              <a:ext cx="502918" cy="502918"/>
            </a:xfrm>
            <a:prstGeom prst="rect">
              <a:avLst/>
            </a:prstGeom>
            <a:grpFill/>
          </p:spPr>
        </p:pic>
      </p:grpSp>
      <p:sp>
        <p:nvSpPr>
          <p:cNvPr id="139" name="20 Lágrima"/>
          <p:cNvSpPr/>
          <p:nvPr/>
        </p:nvSpPr>
        <p:spPr>
          <a:xfrm rot="7948615">
            <a:off x="4824637" y="1850802"/>
            <a:ext cx="526208" cy="526208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 Light" panose="020F0302020204030204" pitchFamily="34" charset="0"/>
            </a:endParaRPr>
          </a:p>
        </p:txBody>
      </p:sp>
      <p:pic>
        <p:nvPicPr>
          <p:cNvPr id="140" name="2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188" y="1947752"/>
            <a:ext cx="343267" cy="34326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110" name="14 Gráfico"/>
          <p:cNvGraphicFramePr/>
          <p:nvPr>
            <p:extLst>
              <p:ext uri="{D42A27DB-BD31-4B8C-83A1-F6EECF244321}">
                <p14:modId xmlns:p14="http://schemas.microsoft.com/office/powerpoint/2010/main" val="2935223836"/>
              </p:ext>
            </p:extLst>
          </p:nvPr>
        </p:nvGraphicFramePr>
        <p:xfrm>
          <a:off x="559558" y="2577514"/>
          <a:ext cx="4162567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88388" y="2568672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No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education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/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Only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basic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education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88388" y="3218610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Completed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Primary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93759" y="3853783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Completed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Secondary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School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88388" y="4489537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Completed High level education (University)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593990" y="5119463"/>
            <a:ext cx="3734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Completed Higher level of education (Masters, PHD, etc.)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823134" y="2566335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Working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full (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include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self-employed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4823134" y="3105105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Working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Part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-time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4823134" y="3619300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Unemployed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823134" y="4151034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Student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823134" y="4680206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Housewife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4811776" y="5209378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Retired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/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Disabled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4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36569" y="677814"/>
            <a:ext cx="8267681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total population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4" name="31 CuadroTexto"/>
          <p:cNvSpPr txBox="1"/>
          <p:nvPr/>
        </p:nvSpPr>
        <p:spPr>
          <a:xfrm>
            <a:off x="282369" y="360040"/>
            <a:ext cx="770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Calibri Light" panose="020F0302020204030204" pitchFamily="34" charset="0"/>
              </a:rPr>
              <a:t>What do you think global warming is most caused by?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069561"/>
              </p:ext>
            </p:extLst>
          </p:nvPr>
        </p:nvGraphicFramePr>
        <p:xfrm>
          <a:off x="807243" y="1120310"/>
          <a:ext cx="7749508" cy="404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377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1937377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1937377">
                  <a:extLst>
                    <a:ext uri="{9D8B030D-6E8A-4147-A177-3AD203B41FA5}">
                      <a16:colId xmlns:a16="http://schemas.microsoft.com/office/drawing/2014/main" val="3320175802"/>
                    </a:ext>
                  </a:extLst>
                </a:gridCol>
                <a:gridCol w="1937377">
                  <a:extLst>
                    <a:ext uri="{9D8B030D-6E8A-4147-A177-3AD203B41FA5}">
                      <a16:colId xmlns:a16="http://schemas.microsoft.com/office/drawing/2014/main" val="247269112"/>
                    </a:ext>
                  </a:extLst>
                </a:gridCol>
              </a:tblGrid>
              <a:tr h="404031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People's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behavior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F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Industries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Natural causes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chemeClr val="bg1"/>
                          </a:solidFill>
                        </a:rPr>
                        <a:t>Farming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8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3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2024. Base: 32866. 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</a:t>
            </a:r>
            <a:r>
              <a:rPr lang="en-US" sz="11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Dk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sz="11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Nr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 have not been included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1497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" name="Picture 3">
            <a:extLst>
              <a:ext uri="{FF2B5EF4-FFF2-40B4-BE49-F238E27FC236}">
                <a16:creationId xmlns:a16="http://schemas.microsoft.com/office/drawing/2014/main" id="{26893A23-3ADF-4AFB-B592-EDE13AB6FB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22" y="1547258"/>
            <a:ext cx="8194175" cy="4437647"/>
          </a:xfrm>
          <a:prstGeom prst="rect">
            <a:avLst/>
          </a:prstGeom>
        </p:spPr>
      </p:pic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4529198"/>
              </p:ext>
            </p:extLst>
          </p:nvPr>
        </p:nvGraphicFramePr>
        <p:xfrm>
          <a:off x="219456" y="2515288"/>
          <a:ext cx="2212848" cy="238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778809"/>
              </p:ext>
            </p:extLst>
          </p:nvPr>
        </p:nvGraphicFramePr>
        <p:xfrm>
          <a:off x="3347863" y="1123771"/>
          <a:ext cx="2095200" cy="24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7596336" y="414908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APAC</a:t>
            </a:r>
            <a:endParaRPr lang="es-PE" sz="1600" b="1" dirty="0"/>
          </a:p>
        </p:txBody>
      </p:sp>
      <p:sp>
        <p:nvSpPr>
          <p:cNvPr id="19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36569" y="677814"/>
            <a:ext cx="8267681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total population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0" name="31 CuadroTexto"/>
          <p:cNvSpPr txBox="1"/>
          <p:nvPr/>
        </p:nvSpPr>
        <p:spPr>
          <a:xfrm>
            <a:off x="282369" y="360040"/>
            <a:ext cx="770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Calibri Light" panose="020F0302020204030204" pitchFamily="34" charset="0"/>
              </a:rPr>
              <a:t>What do you think global warming is most caused by?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1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507953"/>
              </p:ext>
            </p:extLst>
          </p:nvPr>
        </p:nvGraphicFramePr>
        <p:xfrm>
          <a:off x="3053189" y="971544"/>
          <a:ext cx="2176177" cy="226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81313"/>
              </p:ext>
            </p:extLst>
          </p:nvPr>
        </p:nvGraphicFramePr>
        <p:xfrm>
          <a:off x="3135076" y="3209777"/>
          <a:ext cx="2176177" cy="226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29473"/>
              </p:ext>
            </p:extLst>
          </p:nvPr>
        </p:nvGraphicFramePr>
        <p:xfrm>
          <a:off x="6751733" y="2923173"/>
          <a:ext cx="2176177" cy="226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8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979301"/>
              </p:ext>
            </p:extLst>
          </p:nvPr>
        </p:nvGraphicFramePr>
        <p:xfrm>
          <a:off x="5048037" y="1888219"/>
          <a:ext cx="2176177" cy="226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841242" y="3127773"/>
            <a:ext cx="726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MENA</a:t>
            </a:r>
            <a:endParaRPr lang="es-PE" sz="1600" b="1" dirty="0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069561"/>
              </p:ext>
            </p:extLst>
          </p:nvPr>
        </p:nvGraphicFramePr>
        <p:xfrm>
          <a:off x="807243" y="1120310"/>
          <a:ext cx="7749508" cy="404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377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1937377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1937377">
                  <a:extLst>
                    <a:ext uri="{9D8B030D-6E8A-4147-A177-3AD203B41FA5}">
                      <a16:colId xmlns:a16="http://schemas.microsoft.com/office/drawing/2014/main" val="3320175802"/>
                    </a:ext>
                  </a:extLst>
                </a:gridCol>
                <a:gridCol w="1937377">
                  <a:extLst>
                    <a:ext uri="{9D8B030D-6E8A-4147-A177-3AD203B41FA5}">
                      <a16:colId xmlns:a16="http://schemas.microsoft.com/office/drawing/2014/main" val="247269112"/>
                    </a:ext>
                  </a:extLst>
                </a:gridCol>
              </a:tblGrid>
              <a:tr h="404031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People's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behavior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F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Industries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Natural causes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chemeClr val="bg1"/>
                          </a:solidFill>
                        </a:rPr>
                        <a:t>Farming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8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23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2024. Base: 32866. 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</a:t>
            </a:r>
            <a:r>
              <a:rPr lang="en-US" sz="11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Dk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sz="11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Nr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 have not been included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9576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26 Gráfico"/>
          <p:cNvGraphicFramePr/>
          <p:nvPr>
            <p:extLst>
              <p:ext uri="{D42A27DB-BD31-4B8C-83A1-F6EECF244321}">
                <p14:modId xmlns:p14="http://schemas.microsoft.com/office/powerpoint/2010/main" val="308886126"/>
              </p:ext>
            </p:extLst>
          </p:nvPr>
        </p:nvGraphicFramePr>
        <p:xfrm>
          <a:off x="404388" y="982639"/>
          <a:ext cx="8494201" cy="439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36569" y="677814"/>
            <a:ext cx="8267681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total population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3" name="31 CuadroTexto"/>
          <p:cNvSpPr txBox="1"/>
          <p:nvPr/>
        </p:nvSpPr>
        <p:spPr>
          <a:xfrm>
            <a:off x="282369" y="360040"/>
            <a:ext cx="770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Calibri Light" panose="020F0302020204030204" pitchFamily="34" charset="0"/>
              </a:rPr>
              <a:t>What do you think global warming is most caused by?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1241"/>
              </p:ext>
            </p:extLst>
          </p:nvPr>
        </p:nvGraphicFramePr>
        <p:xfrm>
          <a:off x="807243" y="5454566"/>
          <a:ext cx="7749508" cy="404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377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1937377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1937377">
                  <a:extLst>
                    <a:ext uri="{9D8B030D-6E8A-4147-A177-3AD203B41FA5}">
                      <a16:colId xmlns:a16="http://schemas.microsoft.com/office/drawing/2014/main" val="3320175802"/>
                    </a:ext>
                  </a:extLst>
                </a:gridCol>
                <a:gridCol w="1937377">
                  <a:extLst>
                    <a:ext uri="{9D8B030D-6E8A-4147-A177-3AD203B41FA5}">
                      <a16:colId xmlns:a16="http://schemas.microsoft.com/office/drawing/2014/main" val="247269112"/>
                    </a:ext>
                  </a:extLst>
                </a:gridCol>
              </a:tblGrid>
              <a:tr h="404031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People's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behavior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F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Industries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Natural causes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chemeClr val="bg1"/>
                          </a:solidFill>
                        </a:rPr>
                        <a:t>Farming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8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1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2024. Base: 32866. 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</a:t>
            </a:r>
            <a:r>
              <a:rPr lang="en-US" sz="11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Dk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sz="11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Nr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 have not been included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722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2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76672"/>
            <a:ext cx="3011010" cy="926790"/>
          </a:xfrm>
          <a:prstGeom prst="rect">
            <a:avLst/>
          </a:prstGeom>
        </p:spPr>
      </p:pic>
      <p:sp>
        <p:nvSpPr>
          <p:cNvPr id="7" name="Google Shape;2195;p36"/>
          <p:cNvSpPr/>
          <p:nvPr/>
        </p:nvSpPr>
        <p:spPr>
          <a:xfrm>
            <a:off x="2636242" y="2794929"/>
            <a:ext cx="893200" cy="89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8" name="5 CuadroTexto"/>
          <p:cNvSpPr txBox="1"/>
          <p:nvPr/>
        </p:nvSpPr>
        <p:spPr>
          <a:xfrm>
            <a:off x="1733264" y="4905488"/>
            <a:ext cx="5785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" panose="02040604050505020304" pitchFamily="18" charset="0"/>
              </a:rPr>
              <a:t>ACTIONS TO PREVENT CLIMATE CHANGE</a:t>
            </a:r>
            <a:endParaRPr lang="es-PE" sz="3600" b="1" dirty="0">
              <a:latin typeface="Century" panose="02040604050505020304" pitchFamily="18" charset="0"/>
            </a:endParaRPr>
          </a:p>
        </p:txBody>
      </p:sp>
      <p:pic>
        <p:nvPicPr>
          <p:cNvPr id="6" name="Picture 6" descr="La gente agradable se dedica a la protección de la tie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68" y="1532709"/>
            <a:ext cx="4999958" cy="333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18753"/>
      </p:ext>
    </p:extLst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667987"/>
              </p:ext>
            </p:extLst>
          </p:nvPr>
        </p:nvGraphicFramePr>
        <p:xfrm>
          <a:off x="680538" y="1840460"/>
          <a:ext cx="7170690" cy="4067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3946">
                  <a:extLst>
                    <a:ext uri="{9D8B030D-6E8A-4147-A177-3AD203B41FA5}">
                      <a16:colId xmlns:a16="http://schemas.microsoft.com/office/drawing/2014/main" val="3360603992"/>
                    </a:ext>
                  </a:extLst>
                </a:gridCol>
                <a:gridCol w="3856744">
                  <a:extLst>
                    <a:ext uri="{9D8B030D-6E8A-4147-A177-3AD203B41FA5}">
                      <a16:colId xmlns:a16="http://schemas.microsoft.com/office/drawing/2014/main" val="1294065459"/>
                    </a:ext>
                  </a:extLst>
                </a:gridCol>
              </a:tblGrid>
              <a:tr h="459549">
                <a:tc>
                  <a:txBody>
                    <a:bodyPr/>
                    <a:lstStyle/>
                    <a:p>
                      <a:pPr algn="l" fontAlgn="t"/>
                      <a:r>
                        <a:rPr lang="es-PE" sz="1100" u="none" strike="noStrike" dirty="0" err="1">
                          <a:effectLst/>
                        </a:rPr>
                        <a:t>Recycling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04229"/>
                  </a:ext>
                </a:extLst>
              </a:tr>
              <a:tr h="551459">
                <a:tc>
                  <a:txBody>
                    <a:bodyPr/>
                    <a:lstStyle/>
                    <a:p>
                      <a:pPr algn="l" fontAlgn="t"/>
                      <a:r>
                        <a:rPr lang="es-PE" sz="1100" u="none" strike="noStrike" dirty="0">
                          <a:effectLst/>
                        </a:rPr>
                        <a:t>Stop </a:t>
                      </a:r>
                      <a:r>
                        <a:rPr lang="es-PE" sz="1100" u="none" strike="noStrike" dirty="0" err="1">
                          <a:effectLst/>
                        </a:rPr>
                        <a:t>buying</a:t>
                      </a:r>
                      <a:r>
                        <a:rPr lang="es-PE" sz="1100" u="none" strike="noStrike" dirty="0">
                          <a:effectLst/>
                        </a:rPr>
                        <a:t> </a:t>
                      </a:r>
                      <a:r>
                        <a:rPr lang="es-PE" sz="1100" u="none" strike="noStrike" dirty="0" err="1">
                          <a:effectLst/>
                        </a:rPr>
                        <a:t>fast</a:t>
                      </a:r>
                      <a:r>
                        <a:rPr lang="es-PE" sz="1100" u="none" strike="noStrike" dirty="0">
                          <a:effectLst/>
                        </a:rPr>
                        <a:t> </a:t>
                      </a:r>
                      <a:r>
                        <a:rPr lang="es-PE" sz="1100" u="none" strike="noStrike" dirty="0" err="1">
                          <a:effectLst/>
                        </a:rPr>
                        <a:t>fashion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91230"/>
                  </a:ext>
                </a:extLst>
              </a:tr>
              <a:tr h="459549">
                <a:tc>
                  <a:txBody>
                    <a:bodyPr/>
                    <a:lstStyle/>
                    <a:p>
                      <a:pPr algn="l" fontAlgn="t"/>
                      <a:r>
                        <a:rPr lang="es-PE" sz="1100" u="none" strike="noStrike" dirty="0" err="1">
                          <a:effectLst/>
                        </a:rPr>
                        <a:t>Only</a:t>
                      </a:r>
                      <a:r>
                        <a:rPr lang="es-PE" sz="1100" u="none" strike="noStrike" dirty="0">
                          <a:effectLst/>
                        </a:rPr>
                        <a:t> </a:t>
                      </a:r>
                      <a:r>
                        <a:rPr lang="es-PE" sz="1100" u="none" strike="noStrike" dirty="0" err="1">
                          <a:effectLst/>
                        </a:rPr>
                        <a:t>buy</a:t>
                      </a:r>
                      <a:r>
                        <a:rPr lang="es-PE" sz="1100" u="none" strike="noStrike" dirty="0">
                          <a:effectLst/>
                        </a:rPr>
                        <a:t> </a:t>
                      </a:r>
                      <a:r>
                        <a:rPr lang="es-PE" sz="1100" u="none" strike="noStrike" dirty="0" err="1">
                          <a:effectLst/>
                        </a:rPr>
                        <a:t>organic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665683"/>
                  </a:ext>
                </a:extLst>
              </a:tr>
              <a:tr h="459549">
                <a:tc>
                  <a:txBody>
                    <a:bodyPr/>
                    <a:lstStyle/>
                    <a:p>
                      <a:pPr algn="l" fontAlgn="t"/>
                      <a:r>
                        <a:rPr lang="es-PE" sz="1100" u="none" strike="noStrike" dirty="0">
                          <a:effectLst/>
                        </a:rPr>
                        <a:t>Stop </a:t>
                      </a:r>
                      <a:r>
                        <a:rPr lang="es-PE" sz="1100" u="none" strike="noStrike" dirty="0" err="1">
                          <a:effectLst/>
                        </a:rPr>
                        <a:t>using</a:t>
                      </a:r>
                      <a:r>
                        <a:rPr lang="es-PE" sz="1100" u="none" strike="noStrike" dirty="0">
                          <a:effectLst/>
                        </a:rPr>
                        <a:t> a car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540866"/>
                  </a:ext>
                </a:extLst>
              </a:tr>
              <a:tr h="551459">
                <a:tc>
                  <a:txBody>
                    <a:bodyPr/>
                    <a:lstStyle/>
                    <a:p>
                      <a:pPr algn="l" fontAlgn="t"/>
                      <a:r>
                        <a:rPr lang="es-PE" sz="1100" u="none" strike="noStrike" dirty="0">
                          <a:effectLst/>
                        </a:rPr>
                        <a:t>Stop </a:t>
                      </a:r>
                      <a:r>
                        <a:rPr lang="es-PE" sz="1100" u="none" strike="noStrike" dirty="0" err="1">
                          <a:effectLst/>
                        </a:rPr>
                        <a:t>taking</a:t>
                      </a:r>
                      <a:r>
                        <a:rPr lang="es-PE" sz="1100" u="none" strike="noStrike" dirty="0">
                          <a:effectLst/>
                        </a:rPr>
                        <a:t> planes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875647"/>
                  </a:ext>
                </a:extLst>
              </a:tr>
              <a:tr h="459549">
                <a:tc>
                  <a:txBody>
                    <a:bodyPr/>
                    <a:lstStyle/>
                    <a:p>
                      <a:pPr algn="l" fontAlgn="t"/>
                      <a:r>
                        <a:rPr lang="es-PE" sz="1100" u="none" strike="noStrike" dirty="0">
                          <a:effectLst/>
                        </a:rPr>
                        <a:t>Stop </a:t>
                      </a:r>
                      <a:r>
                        <a:rPr lang="es-PE" sz="1100" u="none" strike="noStrike" dirty="0" err="1">
                          <a:effectLst/>
                        </a:rPr>
                        <a:t>eating</a:t>
                      </a:r>
                      <a:r>
                        <a:rPr lang="es-PE" sz="1100" u="none" strike="noStrike" dirty="0">
                          <a:effectLst/>
                        </a:rPr>
                        <a:t> </a:t>
                      </a:r>
                      <a:r>
                        <a:rPr lang="es-PE" sz="1100" u="none" strike="noStrike" dirty="0" err="1">
                          <a:effectLst/>
                        </a:rPr>
                        <a:t>meat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13851"/>
                  </a:ext>
                </a:extLst>
              </a:tr>
              <a:tr h="551459">
                <a:tc>
                  <a:txBody>
                    <a:bodyPr/>
                    <a:lstStyle/>
                    <a:p>
                      <a:pPr algn="l" fontAlgn="t"/>
                      <a:r>
                        <a:rPr lang="es-PE" sz="1100" u="none" strike="noStrike" dirty="0" err="1">
                          <a:effectLst/>
                        </a:rPr>
                        <a:t>None</a:t>
                      </a:r>
                      <a:r>
                        <a:rPr lang="es-PE" sz="1100" u="none" strike="noStrike" dirty="0">
                          <a:effectLst/>
                        </a:rPr>
                        <a:t> of </a:t>
                      </a:r>
                      <a:r>
                        <a:rPr lang="es-PE" sz="1100" u="none" strike="noStrike" dirty="0" err="1">
                          <a:effectLst/>
                        </a:rPr>
                        <a:t>the</a:t>
                      </a:r>
                      <a:r>
                        <a:rPr lang="es-PE" sz="1100" u="none" strike="noStrike" dirty="0">
                          <a:effectLst/>
                        </a:rPr>
                        <a:t> </a:t>
                      </a:r>
                      <a:r>
                        <a:rPr lang="es-PE" sz="1100" u="none" strike="noStrike" dirty="0" err="1">
                          <a:effectLst/>
                        </a:rPr>
                        <a:t>above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952009"/>
                  </a:ext>
                </a:extLst>
              </a:tr>
              <a:tr h="574437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Dk</a:t>
                      </a:r>
                      <a:r>
                        <a:rPr lang="es-MX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s-MX" sz="11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Nr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163720"/>
                  </a:ext>
                </a:extLst>
              </a:tr>
            </a:tbl>
          </a:graphicData>
        </a:graphic>
      </p:graphicFrame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108447706"/>
              </p:ext>
            </p:extLst>
          </p:nvPr>
        </p:nvGraphicFramePr>
        <p:xfrm>
          <a:off x="2196663" y="1771451"/>
          <a:ext cx="1933904" cy="423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36569" y="677814"/>
            <a:ext cx="8267681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total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population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85" name="31 CuadroTexto"/>
          <p:cNvSpPr txBox="1"/>
          <p:nvPr/>
        </p:nvSpPr>
        <p:spPr>
          <a:xfrm>
            <a:off x="282369" y="360040"/>
            <a:ext cx="770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Calibri Light" panose="020F0302020204030204" pitchFamily="34" charset="0"/>
              </a:rPr>
              <a:t>Would you do any of the following to prevent climate change?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98" name="Gráfico 97"/>
          <p:cNvGraphicFramePr/>
          <p:nvPr>
            <p:extLst>
              <p:ext uri="{D42A27DB-BD31-4B8C-83A1-F6EECF244321}">
                <p14:modId xmlns:p14="http://schemas.microsoft.com/office/powerpoint/2010/main" val="1012662239"/>
              </p:ext>
            </p:extLst>
          </p:nvPr>
        </p:nvGraphicFramePr>
        <p:xfrm>
          <a:off x="4335518" y="1797727"/>
          <a:ext cx="1933904" cy="423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9" name="Gráfico 98"/>
          <p:cNvGraphicFramePr/>
          <p:nvPr>
            <p:extLst>
              <p:ext uri="{D42A27DB-BD31-4B8C-83A1-F6EECF244321}">
                <p14:modId xmlns:p14="http://schemas.microsoft.com/office/powerpoint/2010/main" val="1772136337"/>
              </p:ext>
            </p:extLst>
          </p:nvPr>
        </p:nvGraphicFramePr>
        <p:xfrm>
          <a:off x="6279932" y="1808238"/>
          <a:ext cx="1933904" cy="423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0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478075" y="1080973"/>
            <a:ext cx="16370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Global Average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0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922052" y="1118679"/>
            <a:ext cx="16370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gender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03" name="Picture 2" descr="diseño de dibujos animados de mujer y hombre 1761163 Vector en Vecteezy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1"/>
          <a:stretch/>
        </p:blipFill>
        <p:spPr bwMode="auto">
          <a:xfrm>
            <a:off x="5120006" y="4598670"/>
            <a:ext cx="434974" cy="12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diseño de dibujos animados de mujer y hombre 1761163 Vector en Vecteezy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8"/>
          <a:stretch/>
        </p:blipFill>
        <p:spPr bwMode="auto">
          <a:xfrm>
            <a:off x="7395210" y="4625340"/>
            <a:ext cx="452944" cy="12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4143032" y="1465389"/>
            <a:ext cx="16370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Female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06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5998502" y="1492059"/>
            <a:ext cx="16370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Male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2024. Base: 33862. </a:t>
            </a:r>
          </a:p>
        </p:txBody>
      </p:sp>
      <p:sp>
        <p:nvSpPr>
          <p:cNvPr id="3" name="Estrella de 5 puntas 2"/>
          <p:cNvSpPr/>
          <p:nvPr/>
        </p:nvSpPr>
        <p:spPr>
          <a:xfrm>
            <a:off x="8224345" y="1972491"/>
            <a:ext cx="303425" cy="2692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748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5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99813"/>
              </p:ext>
            </p:extLst>
          </p:nvPr>
        </p:nvGraphicFramePr>
        <p:xfrm>
          <a:off x="565484" y="1694129"/>
          <a:ext cx="7795493" cy="415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299">
                  <a:extLst>
                    <a:ext uri="{9D8B030D-6E8A-4147-A177-3AD203B41FA5}">
                      <a16:colId xmlns:a16="http://schemas.microsoft.com/office/drawing/2014/main" val="3906232175"/>
                    </a:ext>
                  </a:extLst>
                </a:gridCol>
                <a:gridCol w="974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9152"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Recycling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653766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653766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653766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653766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653766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653766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52"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Stop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buying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fast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fashion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F989B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F989B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>
                          <a:solidFill>
                            <a:srgbClr val="FF989B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F989B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F989B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F989B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52"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Only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buy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organic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F9201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F9201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F9201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F9201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F9201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F9201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52"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Stop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using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 car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>
                          <a:solidFill>
                            <a:srgbClr val="FDA97B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DA97B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DA97B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DA97B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DA97B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DA97B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52"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Stop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taking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planes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>
                          <a:solidFill>
                            <a:srgbClr val="FFEA7F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FEA7F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FEA7F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FEA7F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FEA7F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FFEA7F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1066"/>
                  </a:ext>
                </a:extLst>
              </a:tr>
              <a:tr h="519152"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Stop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eating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meat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>
                          <a:solidFill>
                            <a:srgbClr val="50B49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>
                          <a:solidFill>
                            <a:srgbClr val="50B49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0B49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0B49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0B49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50B49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63671"/>
                  </a:ext>
                </a:extLst>
              </a:tr>
              <a:tr h="519152"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None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above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>
                          <a:solidFill>
                            <a:srgbClr val="145374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>
                          <a:solidFill>
                            <a:srgbClr val="145374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145374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145374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145374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145374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058272"/>
                  </a:ext>
                </a:extLst>
              </a:tr>
              <a:tr h="519152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Dk</a:t>
                      </a: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s-MX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Nr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>
                          <a:solidFill>
                            <a:srgbClr val="0CA0CF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0CA0CF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>
                          <a:solidFill>
                            <a:srgbClr val="0CA0CF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0CA0CF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>
                          <a:solidFill>
                            <a:srgbClr val="0CA0CF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100" b="1" i="0" u="none" strike="noStrike" dirty="0">
                          <a:solidFill>
                            <a:srgbClr val="0CA0CF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059497"/>
                  </a:ext>
                </a:extLst>
              </a:tr>
            </a:tbl>
          </a:graphicData>
        </a:graphic>
      </p:graphicFrame>
      <p:graphicFrame>
        <p:nvGraphicFramePr>
          <p:cNvPr id="4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017159"/>
              </p:ext>
            </p:extLst>
          </p:nvPr>
        </p:nvGraphicFramePr>
        <p:xfrm>
          <a:off x="2730781" y="1221345"/>
          <a:ext cx="5654259" cy="472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60">
                  <a:extLst>
                    <a:ext uri="{9D8B030D-6E8A-4147-A177-3AD203B41FA5}">
                      <a16:colId xmlns:a16="http://schemas.microsoft.com/office/drawing/2014/main" val="1574646139"/>
                    </a:ext>
                  </a:extLst>
                </a:gridCol>
                <a:gridCol w="841691">
                  <a:extLst>
                    <a:ext uri="{9D8B030D-6E8A-4147-A177-3AD203B41FA5}">
                      <a16:colId xmlns:a16="http://schemas.microsoft.com/office/drawing/2014/main" val="2903531446"/>
                    </a:ext>
                  </a:extLst>
                </a:gridCol>
              </a:tblGrid>
              <a:tr h="472784"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/>
                        <a:t>18 to 24</a:t>
                      </a:r>
                      <a:endParaRPr lang="es-PE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25 to 34</a:t>
                      </a:r>
                      <a:endParaRPr lang="es-PE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/>
                        <a:t>35 to 44</a:t>
                      </a:r>
                      <a:endParaRPr lang="es-PE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dirty="0"/>
                        <a:t>45 to 54</a:t>
                      </a:r>
                      <a:endParaRPr lang="es-PE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dirty="0"/>
                        <a:t>55 to 64</a:t>
                      </a:r>
                      <a:endParaRPr lang="es-PE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/>
                        <a:t>65 +</a:t>
                      </a:r>
                      <a:endParaRPr lang="es-PE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6963794" y="670266"/>
            <a:ext cx="1228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age group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9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36569" y="677814"/>
            <a:ext cx="8267681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total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population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282369" y="360040"/>
            <a:ext cx="770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Calibri Light" panose="020F0302020204030204" pitchFamily="34" charset="0"/>
              </a:rPr>
              <a:t>Would you do any of the following to prevent climate change?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14338" name="Picture 2" descr="Climate Change Protest Vector Art, Icons, and Graphics f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1" y="975793"/>
            <a:ext cx="1275347" cy="78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2024. Base: 33862.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0740325" y="257271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5198981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635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</a:lnL>
                    <a:lnR w="635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</a:lnR>
                    <a:lnT w="635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</a:lnT>
                    <a:lnB w="635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321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689653"/>
      </p:ext>
    </p:extLst>
  </p:cSld>
  <p:clrMapOvr>
    <a:masterClrMapping/>
  </p:clrMapOvr>
</p:sld>
</file>

<file path=ppt/theme/theme1.xml><?xml version="1.0" encoding="utf-8"?>
<a:theme xmlns:a="http://schemas.openxmlformats.org/drawingml/2006/main" name="3_Tema de Office">
  <a:themeElements>
    <a:clrScheme name="VOICES">
      <a:dk1>
        <a:sysClr val="windowText" lastClr="000000"/>
      </a:dk1>
      <a:lt1>
        <a:sysClr val="window" lastClr="FFFFFF"/>
      </a:lt1>
      <a:dk2>
        <a:srgbClr val="FFF334"/>
      </a:dk2>
      <a:lt2>
        <a:srgbClr val="F7941E"/>
      </a:lt2>
      <a:accent1>
        <a:srgbClr val="EF4130"/>
      </a:accent1>
      <a:accent2>
        <a:srgbClr val="33A3DC"/>
      </a:accent2>
      <a:accent3>
        <a:srgbClr val="D7DF23"/>
      </a:accent3>
      <a:accent4>
        <a:srgbClr val="E0861A"/>
      </a:accent4>
      <a:accent5>
        <a:srgbClr val="D71920"/>
      </a:accent5>
      <a:accent6>
        <a:srgbClr val="312A4B"/>
      </a:accent6>
      <a:hlink>
        <a:srgbClr val="1B1130"/>
      </a:hlink>
      <a:folHlink>
        <a:srgbClr val="800080"/>
      </a:folHlink>
    </a:clrScheme>
    <a:fontScheme name="VOIC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VOICES">
      <a:dk1>
        <a:sysClr val="windowText" lastClr="000000"/>
      </a:dk1>
      <a:lt1>
        <a:sysClr val="window" lastClr="FFFFFF"/>
      </a:lt1>
      <a:dk2>
        <a:srgbClr val="FFF334"/>
      </a:dk2>
      <a:lt2>
        <a:srgbClr val="F7941E"/>
      </a:lt2>
      <a:accent1>
        <a:srgbClr val="EF4130"/>
      </a:accent1>
      <a:accent2>
        <a:srgbClr val="33A3DC"/>
      </a:accent2>
      <a:accent3>
        <a:srgbClr val="D7DF23"/>
      </a:accent3>
      <a:accent4>
        <a:srgbClr val="E0861A"/>
      </a:accent4>
      <a:accent5>
        <a:srgbClr val="D71920"/>
      </a:accent5>
      <a:accent6>
        <a:srgbClr val="312A4B"/>
      </a:accent6>
      <a:hlink>
        <a:srgbClr val="1B1130"/>
      </a:hlink>
      <a:folHlink>
        <a:srgbClr val="800080"/>
      </a:folHlink>
    </a:clrScheme>
    <a:fontScheme name="VOIC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</TotalTime>
  <Words>2765</Words>
  <Application>Microsoft Office PowerPoint</Application>
  <PresentationFormat>Presentazione su schermo (4:3)</PresentationFormat>
  <Paragraphs>1124</Paragraphs>
  <Slides>21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Century</vt:lpstr>
      <vt:lpstr>Montserrat</vt:lpstr>
      <vt:lpstr>Verdana</vt:lpstr>
      <vt:lpstr>3_Tema de Office</vt:lpstr>
      <vt:lpstr>2_Tema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Espinoza</dc:creator>
  <cp:lastModifiedBy>coordinator@winmr.com</cp:lastModifiedBy>
  <cp:revision>193</cp:revision>
  <dcterms:created xsi:type="dcterms:W3CDTF">2023-01-10T19:21:10Z</dcterms:created>
  <dcterms:modified xsi:type="dcterms:W3CDTF">2024-06-07T07:20:58Z</dcterms:modified>
</cp:coreProperties>
</file>